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5" r:id="rId4"/>
    <p:sldId id="266" r:id="rId5"/>
    <p:sldId id="263" r:id="rId6"/>
    <p:sldId id="258" r:id="rId7"/>
    <p:sldId id="259" r:id="rId8"/>
    <p:sldId id="262" r:id="rId9"/>
    <p:sldId id="261" r:id="rId10"/>
    <p:sldId id="264" r:id="rId11"/>
    <p:sldId id="267" r:id="rId12"/>
  </p:sldIdLst>
  <p:sldSz cx="9144000" cy="6858000" type="screen4x3"/>
  <p:notesSz cx="7026275" cy="9312275"/>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1944" y="-5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44387" name="Rectangle 3"/>
          <p:cNvSpPr>
            <a:spLocks noGrp="1" noChangeArrowheads="1"/>
          </p:cNvSpPr>
          <p:nvPr>
            <p:ph type="dt" idx="1"/>
          </p:nvPr>
        </p:nvSpPr>
        <p:spPr bwMode="auto">
          <a:xfrm>
            <a:off x="3979863"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4275" y="698500"/>
            <a:ext cx="4657725" cy="3492500"/>
          </a:xfrm>
          <a:prstGeom prst="rect">
            <a:avLst/>
          </a:prstGeom>
          <a:noFill/>
          <a:ln w="9525">
            <a:solidFill>
              <a:srgbClr val="000000"/>
            </a:solidFill>
            <a:miter lim="800000"/>
            <a:headEnd/>
            <a:tailEnd/>
          </a:ln>
        </p:spPr>
      </p:sp>
      <p:sp>
        <p:nvSpPr>
          <p:cNvPr id="144389" name="Rectangle 5"/>
          <p:cNvSpPr>
            <a:spLocks noGrp="1" noChangeArrowheads="1"/>
          </p:cNvSpPr>
          <p:nvPr>
            <p:ph type="body" sz="quarter" idx="3"/>
          </p:nvPr>
        </p:nvSpPr>
        <p:spPr bwMode="auto">
          <a:xfrm>
            <a:off x="703263" y="4422775"/>
            <a:ext cx="56197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4390" name="Rectangle 6"/>
          <p:cNvSpPr>
            <a:spLocks noGrp="1" noChangeArrowheads="1"/>
          </p:cNvSpPr>
          <p:nvPr>
            <p:ph type="ftr" sz="quarter" idx="4"/>
          </p:nvPr>
        </p:nvSpPr>
        <p:spPr bwMode="auto">
          <a:xfrm>
            <a:off x="0" y="8845550"/>
            <a:ext cx="304482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44391" name="Rectangle 7"/>
          <p:cNvSpPr>
            <a:spLocks noGrp="1" noChangeArrowheads="1"/>
          </p:cNvSpPr>
          <p:nvPr>
            <p:ph type="sldNum" sz="quarter" idx="5"/>
          </p:nvPr>
        </p:nvSpPr>
        <p:spPr bwMode="auto">
          <a:xfrm>
            <a:off x="3979863" y="8845550"/>
            <a:ext cx="304482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FFEB131-2E6A-408E-9854-F52F1EAC8E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pPr eaLnBrk="1" hangingPunct="1"/>
            <a:endParaRPr lang="en-US" smtClean="0"/>
          </a:p>
        </p:txBody>
      </p:sp>
      <p:sp>
        <p:nvSpPr>
          <p:cNvPr id="14340" name="Slide Number Placeholder 3"/>
          <p:cNvSpPr>
            <a:spLocks noGrp="1"/>
          </p:cNvSpPr>
          <p:nvPr>
            <p:ph type="sldNum" sz="quarter" idx="5"/>
          </p:nvPr>
        </p:nvSpPr>
        <p:spPr>
          <a:noFill/>
        </p:spPr>
        <p:txBody>
          <a:bodyPr/>
          <a:lstStyle/>
          <a:p>
            <a:fld id="{111E5559-1ACD-484C-B254-4274A576CF66}"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endParaRPr lang="en-US" smtClean="0"/>
          </a:p>
        </p:txBody>
      </p:sp>
      <p:sp>
        <p:nvSpPr>
          <p:cNvPr id="23556" name="Slide Number Placeholder 3"/>
          <p:cNvSpPr>
            <a:spLocks noGrp="1"/>
          </p:cNvSpPr>
          <p:nvPr>
            <p:ph type="sldNum" sz="quarter" idx="5"/>
          </p:nvPr>
        </p:nvSpPr>
        <p:spPr>
          <a:noFill/>
        </p:spPr>
        <p:txBody>
          <a:bodyPr/>
          <a:lstStyle/>
          <a:p>
            <a:fld id="{1662A159-AD76-494C-BBAB-69ECFA70E4E0}"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5A4AEAD2-3ECB-46F8-AC7F-DE6E03F71E67}" type="slidenum">
              <a:rPr lang="en-US" smtClean="0"/>
              <a:pPr/>
              <a:t>11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smtClean="0"/>
          </a:p>
        </p:txBody>
      </p:sp>
      <p:sp>
        <p:nvSpPr>
          <p:cNvPr id="15364" name="Slide Number Placeholder 3"/>
          <p:cNvSpPr>
            <a:spLocks noGrp="1"/>
          </p:cNvSpPr>
          <p:nvPr>
            <p:ph type="sldNum" sz="quarter" idx="5"/>
          </p:nvPr>
        </p:nvSpPr>
        <p:spPr>
          <a:noFill/>
        </p:spPr>
        <p:txBody>
          <a:bodyPr/>
          <a:lstStyle/>
          <a:p>
            <a:fld id="{BA3D7B68-6035-4B0A-934A-E7E66DABE4A0}"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eaLnBrk="1" hangingPunct="1"/>
            <a:endParaRPr lang="en-US" smtClean="0"/>
          </a:p>
        </p:txBody>
      </p:sp>
      <p:sp>
        <p:nvSpPr>
          <p:cNvPr id="16388" name="Slide Number Placeholder 3"/>
          <p:cNvSpPr>
            <a:spLocks noGrp="1"/>
          </p:cNvSpPr>
          <p:nvPr>
            <p:ph type="sldNum" sz="quarter" idx="5"/>
          </p:nvPr>
        </p:nvSpPr>
        <p:spPr>
          <a:noFill/>
        </p:spPr>
        <p:txBody>
          <a:bodyPr/>
          <a:lstStyle/>
          <a:p>
            <a:fld id="{8AED1D10-9E19-4B48-BED9-0F70E2D97575}"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endParaRPr lang="en-US" smtClean="0"/>
          </a:p>
        </p:txBody>
      </p:sp>
      <p:sp>
        <p:nvSpPr>
          <p:cNvPr id="17412" name="Slide Number Placeholder 3"/>
          <p:cNvSpPr>
            <a:spLocks noGrp="1"/>
          </p:cNvSpPr>
          <p:nvPr>
            <p:ph type="sldNum" sz="quarter" idx="5"/>
          </p:nvPr>
        </p:nvSpPr>
        <p:spPr>
          <a:noFill/>
        </p:spPr>
        <p:txBody>
          <a:bodyPr/>
          <a:lstStyle/>
          <a:p>
            <a:fld id="{A71CBAC8-CA90-48ED-91EA-96DF0B2A2948}"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endParaRPr lang="en-US" smtClean="0"/>
          </a:p>
        </p:txBody>
      </p:sp>
      <p:sp>
        <p:nvSpPr>
          <p:cNvPr id="18436" name="Slide Number Placeholder 3"/>
          <p:cNvSpPr>
            <a:spLocks noGrp="1"/>
          </p:cNvSpPr>
          <p:nvPr>
            <p:ph type="sldNum" sz="quarter" idx="5"/>
          </p:nvPr>
        </p:nvSpPr>
        <p:spPr>
          <a:noFill/>
        </p:spPr>
        <p:txBody>
          <a:bodyPr/>
          <a:lstStyle/>
          <a:p>
            <a:fld id="{14A2E9A8-E74F-4F01-AE55-91543B1374C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endParaRPr lang="en-US" smtClean="0"/>
          </a:p>
        </p:txBody>
      </p:sp>
      <p:sp>
        <p:nvSpPr>
          <p:cNvPr id="19460" name="Slide Number Placeholder 3"/>
          <p:cNvSpPr>
            <a:spLocks noGrp="1"/>
          </p:cNvSpPr>
          <p:nvPr>
            <p:ph type="sldNum" sz="quarter" idx="5"/>
          </p:nvPr>
        </p:nvSpPr>
        <p:spPr>
          <a:noFill/>
        </p:spPr>
        <p:txBody>
          <a:bodyPr/>
          <a:lstStyle/>
          <a:p>
            <a:fld id="{F110795C-E6B3-4D93-B50F-A357B937EE3A}"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endParaRPr lang="en-US" smtClean="0"/>
          </a:p>
        </p:txBody>
      </p:sp>
      <p:sp>
        <p:nvSpPr>
          <p:cNvPr id="20484" name="Slide Number Placeholder 3"/>
          <p:cNvSpPr>
            <a:spLocks noGrp="1"/>
          </p:cNvSpPr>
          <p:nvPr>
            <p:ph type="sldNum" sz="quarter" idx="5"/>
          </p:nvPr>
        </p:nvSpPr>
        <p:spPr>
          <a:noFill/>
        </p:spPr>
        <p:txBody>
          <a:bodyPr/>
          <a:lstStyle/>
          <a:p>
            <a:fld id="{787D0C06-3330-4FB4-A695-494B1A1BC761}"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en-US" smtClean="0"/>
          </a:p>
        </p:txBody>
      </p:sp>
      <p:sp>
        <p:nvSpPr>
          <p:cNvPr id="21508" name="Slide Number Placeholder 3"/>
          <p:cNvSpPr>
            <a:spLocks noGrp="1"/>
          </p:cNvSpPr>
          <p:nvPr>
            <p:ph type="sldNum" sz="quarter" idx="5"/>
          </p:nvPr>
        </p:nvSpPr>
        <p:spPr>
          <a:noFill/>
        </p:spPr>
        <p:txBody>
          <a:bodyPr/>
          <a:lstStyle/>
          <a:p>
            <a:fld id="{FF90BD55-FCA7-48B3-B393-677F9D982067}"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DE8A4847-1352-46FB-A0FA-7CC51C74B69D}" type="slidenum">
              <a:rPr lang="en-US" smtClean="0"/>
              <a:pPr/>
              <a:t>9</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0"/>
            <a:ext cx="22479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0"/>
            <a:ext cx="65913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0"/>
            <a:ext cx="8991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066800"/>
            <a:ext cx="8229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ext Box 7"/>
          <p:cNvSpPr txBox="1">
            <a:spLocks noChangeArrowheads="1"/>
          </p:cNvSpPr>
          <p:nvPr userDrawn="1"/>
        </p:nvSpPr>
        <p:spPr bwMode="auto">
          <a:xfrm>
            <a:off x="3048000" y="6477000"/>
            <a:ext cx="2982913" cy="274638"/>
          </a:xfrm>
          <a:prstGeom prst="rect">
            <a:avLst/>
          </a:prstGeom>
          <a:noFill/>
          <a:ln w="9525">
            <a:noFill/>
            <a:miter lim="800000"/>
            <a:headEnd/>
            <a:tailEnd/>
          </a:ln>
          <a:effectLst/>
        </p:spPr>
        <p:txBody>
          <a:bodyPr wrap="none">
            <a:spAutoFit/>
          </a:bodyPr>
          <a:lstStyle/>
          <a:p>
            <a:pPr>
              <a:defRPr/>
            </a:pPr>
            <a:r>
              <a:rPr lang="en-US" sz="1200" b="1"/>
              <a:t>Thomas Jefferson National Accelerator Facility</a:t>
            </a:r>
          </a:p>
        </p:txBody>
      </p:sp>
      <p:sp>
        <p:nvSpPr>
          <p:cNvPr id="1032" name="Line 8"/>
          <p:cNvSpPr>
            <a:spLocks noChangeShapeType="1"/>
          </p:cNvSpPr>
          <p:nvPr userDrawn="1"/>
        </p:nvSpPr>
        <p:spPr bwMode="auto">
          <a:xfrm>
            <a:off x="0" y="914400"/>
            <a:ext cx="9144000" cy="0"/>
          </a:xfrm>
          <a:prstGeom prst="line">
            <a:avLst/>
          </a:prstGeom>
          <a:noFill/>
          <a:ln w="63500">
            <a:solidFill>
              <a:srgbClr val="C0C0C0"/>
            </a:solidFill>
            <a:round/>
            <a:headEnd/>
            <a:tailEnd/>
          </a:ln>
          <a:effectLst/>
        </p:spPr>
        <p:txBody>
          <a:bodyPr/>
          <a:lstStyle/>
          <a:p>
            <a:pPr>
              <a:defRPr/>
            </a:pPr>
            <a:endParaRPr lang="en-US"/>
          </a:p>
        </p:txBody>
      </p:sp>
      <p:sp>
        <p:nvSpPr>
          <p:cNvPr id="1033" name="Line 9"/>
          <p:cNvSpPr>
            <a:spLocks noChangeShapeType="1"/>
          </p:cNvSpPr>
          <p:nvPr userDrawn="1"/>
        </p:nvSpPr>
        <p:spPr bwMode="auto">
          <a:xfrm>
            <a:off x="0" y="6400800"/>
            <a:ext cx="9144000" cy="0"/>
          </a:xfrm>
          <a:prstGeom prst="line">
            <a:avLst/>
          </a:prstGeom>
          <a:noFill/>
          <a:ln w="63500">
            <a:solidFill>
              <a:srgbClr val="C0C0C0"/>
            </a:solidFill>
            <a:round/>
            <a:headEnd/>
            <a:tailEnd/>
          </a:ln>
          <a:effectLst/>
        </p:spPr>
        <p:txBody>
          <a:bodyPr/>
          <a:lstStyle/>
          <a:p>
            <a:pPr>
              <a:defRPr/>
            </a:pPr>
            <a:endParaRPr lang="en-US"/>
          </a:p>
        </p:txBody>
      </p:sp>
      <p:pic>
        <p:nvPicPr>
          <p:cNvPr id="2" name="Picture 10" descr="JSA logo"/>
          <p:cNvPicPr>
            <a:picLocks noChangeAspect="1" noChangeArrowheads="1"/>
          </p:cNvPicPr>
          <p:nvPr userDrawn="1"/>
        </p:nvPicPr>
        <p:blipFill>
          <a:blip r:embed="rId13"/>
          <a:srcRect/>
          <a:stretch>
            <a:fillRect/>
          </a:stretch>
        </p:blipFill>
        <p:spPr bwMode="auto">
          <a:xfrm>
            <a:off x="8382000" y="6516688"/>
            <a:ext cx="506413" cy="341312"/>
          </a:xfrm>
          <a:prstGeom prst="rect">
            <a:avLst/>
          </a:prstGeom>
          <a:noFill/>
          <a:ln w="9525">
            <a:noFill/>
            <a:miter lim="800000"/>
            <a:headEnd/>
            <a:tailEnd/>
          </a:ln>
        </p:spPr>
      </p:pic>
      <p:pic>
        <p:nvPicPr>
          <p:cNvPr id="3" name="Picture 11" descr="New JLab Logo wo words"/>
          <p:cNvPicPr>
            <a:picLocks noChangeAspect="1" noChangeArrowheads="1"/>
          </p:cNvPicPr>
          <p:nvPr userDrawn="1"/>
        </p:nvPicPr>
        <p:blipFill>
          <a:blip r:embed="rId14"/>
          <a:srcRect/>
          <a:stretch>
            <a:fillRect/>
          </a:stretch>
        </p:blipFill>
        <p:spPr bwMode="auto">
          <a:xfrm>
            <a:off x="152400" y="6475413"/>
            <a:ext cx="1524000" cy="382587"/>
          </a:xfrm>
          <a:prstGeom prst="rect">
            <a:avLst/>
          </a:prstGeom>
          <a:noFill/>
          <a:ln w="9525">
            <a:noFill/>
            <a:miter lim="800000"/>
            <a:headEnd/>
            <a:tailEnd/>
          </a:ln>
        </p:spPr>
      </p:pic>
      <p:sp>
        <p:nvSpPr>
          <p:cNvPr id="1037" name="Text Box 13"/>
          <p:cNvSpPr txBox="1">
            <a:spLocks noChangeArrowheads="1"/>
          </p:cNvSpPr>
          <p:nvPr userDrawn="1"/>
        </p:nvSpPr>
        <p:spPr bwMode="auto">
          <a:xfrm>
            <a:off x="2971800" y="6643688"/>
            <a:ext cx="3130550" cy="214312"/>
          </a:xfrm>
          <a:prstGeom prst="rect">
            <a:avLst/>
          </a:prstGeom>
          <a:noFill/>
          <a:ln w="9525">
            <a:noFill/>
            <a:miter lim="800000"/>
            <a:headEnd/>
            <a:tailEnd/>
          </a:ln>
          <a:effectLst/>
        </p:spPr>
        <p:txBody>
          <a:bodyPr>
            <a:spAutoFit/>
          </a:bodyPr>
          <a:lstStyle/>
          <a:p>
            <a:pPr algn="ctr">
              <a:spcBef>
                <a:spcPct val="50000"/>
              </a:spcBef>
              <a:defRPr/>
            </a:pPr>
            <a:r>
              <a:rPr lang="en-US" sz="800" i="1">
                <a:latin typeface="Times New Roman" pitchFamily="18" charset="0"/>
              </a:rPr>
              <a:t>Secretary of Technology     Page </a:t>
            </a:r>
            <a:fld id="{2E69B92B-8A90-467C-880B-76396DF38A87}" type="slidenum">
              <a:rPr lang="en-US" sz="800" i="1">
                <a:latin typeface="Times New Roman" pitchFamily="18" charset="0"/>
              </a:rPr>
              <a:pPr algn="ctr">
                <a:spcBef>
                  <a:spcPct val="50000"/>
                </a:spcBef>
                <a:defRPr/>
              </a:pPr>
              <a:t>‹#›</a:t>
            </a:fld>
            <a:endParaRPr lang="en-US" sz="800" i="1">
              <a:latin typeface="Times New Roman" pitchFamily="18" charset="0"/>
            </a:endParaRPr>
          </a:p>
        </p:txBody>
      </p:sp>
      <p:pic>
        <p:nvPicPr>
          <p:cNvPr id="1034" name="Picture 15" descr="final_doe"/>
          <p:cNvPicPr>
            <a:picLocks noChangeAspect="1" noChangeArrowheads="1"/>
          </p:cNvPicPr>
          <p:nvPr userDrawn="1"/>
        </p:nvPicPr>
        <p:blipFill>
          <a:blip r:embed="rId15"/>
          <a:srcRect/>
          <a:stretch>
            <a:fillRect/>
          </a:stretch>
        </p:blipFill>
        <p:spPr bwMode="auto">
          <a:xfrm>
            <a:off x="7924800" y="6465888"/>
            <a:ext cx="392113" cy="392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b="1">
          <a:solidFill>
            <a:srgbClr val="3333CC"/>
          </a:solidFill>
          <a:latin typeface="+mj-lt"/>
          <a:ea typeface="+mj-ea"/>
          <a:cs typeface="+mj-cs"/>
        </a:defRPr>
      </a:lvl1pPr>
      <a:lvl2pPr algn="ctr" rtl="0" eaLnBrk="0" fontAlgn="base" hangingPunct="0">
        <a:spcBef>
          <a:spcPct val="0"/>
        </a:spcBef>
        <a:spcAft>
          <a:spcPct val="0"/>
        </a:spcAft>
        <a:defRPr sz="3200" b="1">
          <a:solidFill>
            <a:srgbClr val="3333CC"/>
          </a:solidFill>
          <a:latin typeface="Arial" charset="0"/>
        </a:defRPr>
      </a:lvl2pPr>
      <a:lvl3pPr algn="ctr" rtl="0" eaLnBrk="0" fontAlgn="base" hangingPunct="0">
        <a:spcBef>
          <a:spcPct val="0"/>
        </a:spcBef>
        <a:spcAft>
          <a:spcPct val="0"/>
        </a:spcAft>
        <a:defRPr sz="3200" b="1">
          <a:solidFill>
            <a:srgbClr val="3333CC"/>
          </a:solidFill>
          <a:latin typeface="Arial" charset="0"/>
        </a:defRPr>
      </a:lvl3pPr>
      <a:lvl4pPr algn="ctr" rtl="0" eaLnBrk="0" fontAlgn="base" hangingPunct="0">
        <a:spcBef>
          <a:spcPct val="0"/>
        </a:spcBef>
        <a:spcAft>
          <a:spcPct val="0"/>
        </a:spcAft>
        <a:defRPr sz="3200" b="1">
          <a:solidFill>
            <a:srgbClr val="3333CC"/>
          </a:solidFill>
          <a:latin typeface="Arial" charset="0"/>
        </a:defRPr>
      </a:lvl4pPr>
      <a:lvl5pPr algn="ctr" rtl="0" eaLnBrk="0" fontAlgn="base" hangingPunct="0">
        <a:spcBef>
          <a:spcPct val="0"/>
        </a:spcBef>
        <a:spcAft>
          <a:spcPct val="0"/>
        </a:spcAft>
        <a:defRPr sz="3200" b="1">
          <a:solidFill>
            <a:srgbClr val="3333CC"/>
          </a:solidFill>
          <a:latin typeface="Arial" charset="0"/>
        </a:defRPr>
      </a:lvl5pPr>
      <a:lvl6pPr marL="457200" algn="ctr" rtl="0" fontAlgn="base">
        <a:spcBef>
          <a:spcPct val="0"/>
        </a:spcBef>
        <a:spcAft>
          <a:spcPct val="0"/>
        </a:spcAft>
        <a:defRPr sz="3200" b="1">
          <a:solidFill>
            <a:srgbClr val="3333CC"/>
          </a:solidFill>
          <a:latin typeface="Arial" charset="0"/>
        </a:defRPr>
      </a:lvl6pPr>
      <a:lvl7pPr marL="914400" algn="ctr" rtl="0" fontAlgn="base">
        <a:spcBef>
          <a:spcPct val="0"/>
        </a:spcBef>
        <a:spcAft>
          <a:spcPct val="0"/>
        </a:spcAft>
        <a:defRPr sz="3200" b="1">
          <a:solidFill>
            <a:srgbClr val="3333CC"/>
          </a:solidFill>
          <a:latin typeface="Arial" charset="0"/>
        </a:defRPr>
      </a:lvl7pPr>
      <a:lvl8pPr marL="1371600" algn="ctr" rtl="0" fontAlgn="base">
        <a:spcBef>
          <a:spcPct val="0"/>
        </a:spcBef>
        <a:spcAft>
          <a:spcPct val="0"/>
        </a:spcAft>
        <a:defRPr sz="3200" b="1">
          <a:solidFill>
            <a:srgbClr val="3333CC"/>
          </a:solidFill>
          <a:latin typeface="Arial" charset="0"/>
        </a:defRPr>
      </a:lvl8pPr>
      <a:lvl9pPr marL="1828800" algn="ctr" rtl="0" fontAlgn="base">
        <a:spcBef>
          <a:spcPct val="0"/>
        </a:spcBef>
        <a:spcAft>
          <a:spcPct val="0"/>
        </a:spcAft>
        <a:defRPr sz="3200" b="1">
          <a:solidFill>
            <a:srgbClr val="3333CC"/>
          </a:solidFill>
          <a:latin typeface="Arial" charset="0"/>
        </a:defRPr>
      </a:lvl9pPr>
    </p:titleStyle>
    <p:bodyStyle>
      <a:lvl1pPr marL="342900" indent="-342900" algn="l" rtl="0" eaLnBrk="0" fontAlgn="base" hangingPunct="0">
        <a:spcBef>
          <a:spcPct val="20000"/>
        </a:spcBef>
        <a:spcAft>
          <a:spcPct val="0"/>
        </a:spcAft>
        <a:buChar char="•"/>
        <a:tabLst>
          <a:tab pos="2286000" algn="l"/>
        </a:tabLst>
        <a:defRPr sz="3200">
          <a:solidFill>
            <a:schemeClr val="tx1"/>
          </a:solidFill>
          <a:latin typeface="+mn-lt"/>
          <a:ea typeface="+mn-ea"/>
          <a:cs typeface="+mn-cs"/>
        </a:defRPr>
      </a:lvl1pPr>
      <a:lvl2pPr marL="914400" indent="-457200" algn="l" rtl="0" eaLnBrk="0" fontAlgn="base" hangingPunct="0">
        <a:spcBef>
          <a:spcPct val="20000"/>
        </a:spcBef>
        <a:spcAft>
          <a:spcPct val="0"/>
        </a:spcAft>
        <a:buChar char="–"/>
        <a:tabLst>
          <a:tab pos="2286000" algn="l"/>
        </a:tabLst>
        <a:defRPr sz="2800">
          <a:solidFill>
            <a:schemeClr val="tx1"/>
          </a:solidFill>
          <a:latin typeface="+mn-lt"/>
        </a:defRPr>
      </a:lvl2pPr>
      <a:lvl3pPr marL="1371600" indent="-342900" algn="l" rtl="0" eaLnBrk="0" fontAlgn="base" hangingPunct="0">
        <a:spcBef>
          <a:spcPct val="20000"/>
        </a:spcBef>
        <a:spcAft>
          <a:spcPct val="0"/>
        </a:spcAft>
        <a:buChar char="•"/>
        <a:tabLst>
          <a:tab pos="2286000" algn="l"/>
        </a:tabLst>
        <a:defRPr sz="2400">
          <a:solidFill>
            <a:schemeClr val="tx1"/>
          </a:solidFill>
          <a:latin typeface="+mn-lt"/>
        </a:defRPr>
      </a:lvl3pPr>
      <a:lvl4pPr marL="1885950" indent="-342900" algn="l" rtl="0" eaLnBrk="0" fontAlgn="base" hangingPunct="0">
        <a:spcBef>
          <a:spcPct val="20000"/>
        </a:spcBef>
        <a:spcAft>
          <a:spcPct val="0"/>
        </a:spcAft>
        <a:buChar char="–"/>
        <a:tabLst>
          <a:tab pos="2286000" algn="l"/>
        </a:tabLst>
        <a:defRPr sz="2000">
          <a:solidFill>
            <a:schemeClr val="tx1"/>
          </a:solidFill>
          <a:latin typeface="+mn-lt"/>
        </a:defRPr>
      </a:lvl4pPr>
      <a:lvl5pPr marL="2286000" indent="-285750" algn="l" rtl="0" eaLnBrk="0" fontAlgn="base" hangingPunct="0">
        <a:spcBef>
          <a:spcPct val="20000"/>
        </a:spcBef>
        <a:spcAft>
          <a:spcPct val="0"/>
        </a:spcAft>
        <a:buChar char="»"/>
        <a:tabLst>
          <a:tab pos="2286000" algn="l"/>
        </a:tabLst>
        <a:defRPr sz="2000">
          <a:solidFill>
            <a:schemeClr val="tx1"/>
          </a:solidFill>
          <a:latin typeface="+mn-lt"/>
        </a:defRPr>
      </a:lvl5pPr>
      <a:lvl6pPr marL="2743200" indent="-285750" algn="l" rtl="0" fontAlgn="base">
        <a:spcBef>
          <a:spcPct val="20000"/>
        </a:spcBef>
        <a:spcAft>
          <a:spcPct val="0"/>
        </a:spcAft>
        <a:buChar char="»"/>
        <a:tabLst>
          <a:tab pos="2286000" algn="l"/>
        </a:tabLst>
        <a:defRPr>
          <a:solidFill>
            <a:schemeClr val="tx1"/>
          </a:solidFill>
          <a:latin typeface="+mn-lt"/>
        </a:defRPr>
      </a:lvl6pPr>
      <a:lvl7pPr marL="3200400" indent="-285750" algn="l" rtl="0" fontAlgn="base">
        <a:spcBef>
          <a:spcPct val="20000"/>
        </a:spcBef>
        <a:spcAft>
          <a:spcPct val="0"/>
        </a:spcAft>
        <a:buChar char="»"/>
        <a:tabLst>
          <a:tab pos="2286000" algn="l"/>
        </a:tabLst>
        <a:defRPr>
          <a:solidFill>
            <a:schemeClr val="tx1"/>
          </a:solidFill>
          <a:latin typeface="+mn-lt"/>
        </a:defRPr>
      </a:lvl7pPr>
      <a:lvl8pPr marL="3657600" indent="-285750" algn="l" rtl="0" fontAlgn="base">
        <a:spcBef>
          <a:spcPct val="20000"/>
        </a:spcBef>
        <a:spcAft>
          <a:spcPct val="0"/>
        </a:spcAft>
        <a:buChar char="»"/>
        <a:tabLst>
          <a:tab pos="2286000" algn="l"/>
        </a:tabLst>
        <a:defRPr>
          <a:solidFill>
            <a:schemeClr val="tx1"/>
          </a:solidFill>
          <a:latin typeface="+mn-lt"/>
        </a:defRPr>
      </a:lvl8pPr>
      <a:lvl9pPr marL="4114800" indent="-285750" algn="l" rtl="0" fontAlgn="base">
        <a:spcBef>
          <a:spcPct val="20000"/>
        </a:spcBef>
        <a:spcAft>
          <a:spcPct val="0"/>
        </a:spcAft>
        <a:buChar char="»"/>
        <a:tabLst>
          <a:tab pos="2286000" algn="l"/>
        </a:tabLs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16Scientific%20Purpose.jpg%20%20%20%20%20%20%20%20%20%20%20%20%20%20%20%20%20%20%20%20%20%20%20%20%20%20%20%20%20%20%20%20%20%20%20%20%20%20%20%20%2000005699%09MB's%20WORK%20%20%20%20%20%20%20%20%20%20%20%20%20%20%20%20%20%20%20%20%20%20985CFB00:"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image" Target="%0fHallB1Oct01.jpg%20%20%20%20%20%20%20%20%20%20%20%20%20%20%20%20%20%20%20%20%20%20%20%20%20%20%20%20%20%20%20%20%20%20%20%20%20%20%20%20%20%20%20%20%20%20%20%200000093B%09MB's%20WORK%20%20%20%20%20%20%20%20%20%20%20%20%20%20%20%20%20%20%20%20%20%20985CFB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19Aerialpcdashedoutline.jpg%20%20%20%20%20%20%20%20%20%20%20%20%20%20%20%20%20%20%20%20%20%20%20%20%20%20%20%20%20%20%20%20%20%20%20%20%20%2000001B05%09MB's%20WORK%20%20%20%20%20%20%20%20%20%20%20%20%20%20%20%20%20%20%20%20%20%20BB0686BA:" TargetMode="External"/><Relationship Id="rId10" Type="http://schemas.openxmlformats.org/officeDocument/2006/relationships/image" Target="../media/image11.jpeg"/><Relationship Id="rId4" Type="http://schemas.openxmlformats.org/officeDocument/2006/relationships/image" Target="../media/image7.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00200"/>
            <a:ext cx="7772400" cy="1470025"/>
          </a:xfrm>
        </p:spPr>
        <p:txBody>
          <a:bodyPr/>
          <a:lstStyle/>
          <a:p>
            <a:pPr eaLnBrk="1" hangingPunct="1"/>
            <a:r>
              <a:rPr lang="en-US" sz="3600" smtClean="0"/>
              <a:t>Jefferson Lab Overview</a:t>
            </a:r>
          </a:p>
        </p:txBody>
      </p:sp>
      <p:sp>
        <p:nvSpPr>
          <p:cNvPr id="2051" name="Rectangle 3"/>
          <p:cNvSpPr>
            <a:spLocks noGrp="1" noChangeArrowheads="1"/>
          </p:cNvSpPr>
          <p:nvPr>
            <p:ph type="subTitle" idx="1"/>
          </p:nvPr>
        </p:nvSpPr>
        <p:spPr/>
        <p:txBody>
          <a:bodyPr/>
          <a:lstStyle/>
          <a:p>
            <a:pPr eaLnBrk="1" hangingPunct="1"/>
            <a:r>
              <a:rPr lang="en-US" sz="2400" dirty="0" smtClean="0"/>
              <a:t>Deb Magaldi</a:t>
            </a:r>
          </a:p>
          <a:p>
            <a:pPr eaLnBrk="1" hangingPunct="1"/>
            <a:r>
              <a:rPr lang="en-US" sz="2400" dirty="0" smtClean="0"/>
              <a:t>Public Affairs </a:t>
            </a:r>
          </a:p>
          <a:p>
            <a:pPr eaLnBrk="1" hangingPunct="1"/>
            <a:r>
              <a:rPr lang="en-US" sz="2400" dirty="0" smtClean="0"/>
              <a:t>magaldi@jlab.org</a:t>
            </a:r>
          </a:p>
          <a:p>
            <a:pPr eaLnBrk="1" hangingPunct="1"/>
            <a:endParaRPr lang="en-US" sz="24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The Future</a:t>
            </a:r>
          </a:p>
        </p:txBody>
      </p:sp>
      <p:pic>
        <p:nvPicPr>
          <p:cNvPr id="11267" name="Picture 5" descr="Cover12GeVBrochure"/>
          <p:cNvPicPr>
            <a:picLocks noGrp="1" noChangeAspect="1" noChangeArrowheads="1"/>
          </p:cNvPicPr>
          <p:nvPr>
            <p:ph idx="1"/>
          </p:nvPr>
        </p:nvPicPr>
        <p:blipFill>
          <a:blip r:embed="rId3"/>
          <a:srcRect/>
          <a:stretch>
            <a:fillRect/>
          </a:stretch>
        </p:blipFill>
        <p:spPr>
          <a:xfrm>
            <a:off x="6934200" y="3763963"/>
            <a:ext cx="1981200" cy="2586037"/>
          </a:xfrm>
        </p:spPr>
      </p:pic>
      <p:sp>
        <p:nvSpPr>
          <p:cNvPr id="11268" name="Rectangle 4"/>
          <p:cNvSpPr>
            <a:spLocks noChangeArrowheads="1"/>
          </p:cNvSpPr>
          <p:nvPr/>
        </p:nvSpPr>
        <p:spPr bwMode="auto">
          <a:xfrm>
            <a:off x="533400" y="1447800"/>
            <a:ext cx="4800600" cy="3831818"/>
          </a:xfrm>
          <a:prstGeom prst="rect">
            <a:avLst/>
          </a:prstGeom>
          <a:noFill/>
          <a:ln w="9525">
            <a:noFill/>
            <a:miter lim="800000"/>
            <a:headEnd/>
            <a:tailEnd/>
          </a:ln>
        </p:spPr>
        <p:txBody>
          <a:bodyPr>
            <a:spAutoFit/>
          </a:bodyPr>
          <a:lstStyle/>
          <a:p>
            <a:pPr marL="457200" indent="-228600">
              <a:tabLst>
                <a:tab pos="457200" algn="l"/>
              </a:tabLst>
            </a:pPr>
            <a:r>
              <a:rPr lang="en-US" sz="2000" dirty="0"/>
              <a:t>Jefferson Lab must upgrade its main</a:t>
            </a:r>
          </a:p>
          <a:p>
            <a:pPr marL="457200" indent="-228600">
              <a:tabLst>
                <a:tab pos="457200" algn="l"/>
              </a:tabLst>
            </a:pPr>
            <a:r>
              <a:rPr lang="en-US" sz="2000" dirty="0"/>
              <a:t>accelerator (CEBAF) and experimental </a:t>
            </a:r>
          </a:p>
          <a:p>
            <a:pPr marL="457200" indent="-228600">
              <a:tabLst>
                <a:tab pos="457200" algn="l"/>
              </a:tabLst>
            </a:pPr>
            <a:r>
              <a:rPr lang="en-US" sz="2000" dirty="0"/>
              <a:t>Areas in order to  maintain the Lab’s world </a:t>
            </a:r>
          </a:p>
          <a:p>
            <a:pPr marL="457200" indent="-228600">
              <a:tabLst>
                <a:tab pos="457200" algn="l"/>
              </a:tabLst>
            </a:pPr>
            <a:r>
              <a:rPr lang="en-US" sz="2000" dirty="0"/>
              <a:t>scientific leadership for several decades.</a:t>
            </a:r>
          </a:p>
          <a:p>
            <a:pPr marL="457200" indent="-228600">
              <a:tabLst>
                <a:tab pos="457200" algn="l"/>
              </a:tabLst>
            </a:pPr>
            <a:endParaRPr lang="en-US" dirty="0"/>
          </a:p>
          <a:p>
            <a:pPr marL="457200" indent="-228600">
              <a:tabLst>
                <a:tab pos="457200" algn="l"/>
              </a:tabLst>
            </a:pPr>
            <a:endParaRPr lang="en-US" dirty="0"/>
          </a:p>
          <a:p>
            <a:pPr marL="457200" indent="-228600">
              <a:tabLst>
                <a:tab pos="457200" algn="l"/>
              </a:tabLst>
            </a:pPr>
            <a:endParaRPr lang="en-US" dirty="0"/>
          </a:p>
          <a:p>
            <a:pPr marL="457200" indent="-228600">
              <a:tabLst>
                <a:tab pos="457200" algn="l"/>
              </a:tabLst>
            </a:pPr>
            <a:endParaRPr lang="en-US" dirty="0"/>
          </a:p>
          <a:p>
            <a:pPr marL="457200" indent="-228600">
              <a:tabLst>
                <a:tab pos="457200" algn="l"/>
              </a:tabLst>
            </a:pPr>
            <a:endParaRPr lang="en-US" dirty="0"/>
          </a:p>
          <a:p>
            <a:pPr marL="457200" indent="-228600">
              <a:tabLst>
                <a:tab pos="457200" algn="l"/>
              </a:tabLst>
            </a:pPr>
            <a:endParaRPr lang="en-US" dirty="0"/>
          </a:p>
          <a:p>
            <a:pPr marL="457200" indent="-228600">
              <a:spcBef>
                <a:spcPct val="75000"/>
              </a:spcBef>
              <a:tabLst>
                <a:tab pos="457200" algn="l"/>
              </a:tabLst>
            </a:pPr>
            <a:r>
              <a:rPr lang="en-US" sz="2000" dirty="0"/>
              <a:t>A $310M federally funded project, the 12 </a:t>
            </a:r>
            <a:r>
              <a:rPr lang="en-US" sz="2000" dirty="0" err="1"/>
              <a:t>GeV</a:t>
            </a:r>
            <a:r>
              <a:rPr lang="en-US" sz="2000" dirty="0"/>
              <a:t> Upgrade </a:t>
            </a:r>
            <a:r>
              <a:rPr lang="en-US" sz="2000" dirty="0" smtClean="0"/>
              <a:t>is increasing our user community.</a:t>
            </a:r>
            <a:endParaRPr lang="en-US" sz="2000" dirty="0"/>
          </a:p>
        </p:txBody>
      </p:sp>
      <p:pic>
        <p:nvPicPr>
          <p:cNvPr id="11269" name="Picture 4" descr="Hall D 201mb"/>
          <p:cNvPicPr>
            <a:picLocks noChangeAspect="1" noChangeArrowheads="1"/>
          </p:cNvPicPr>
          <p:nvPr/>
        </p:nvPicPr>
        <p:blipFill>
          <a:blip r:embed="rId4"/>
          <a:srcRect/>
          <a:stretch>
            <a:fillRect/>
          </a:stretch>
        </p:blipFill>
        <p:spPr bwMode="auto">
          <a:xfrm>
            <a:off x="5181600" y="609600"/>
            <a:ext cx="3867150" cy="2514600"/>
          </a:xfrm>
          <a:prstGeom prst="rect">
            <a:avLst/>
          </a:prstGeom>
          <a:noFill/>
          <a:ln w="9525">
            <a:noFill/>
            <a:miter lim="800000"/>
            <a:headEnd/>
            <a:tailEnd/>
          </a:ln>
        </p:spPr>
      </p:pic>
      <p:sp>
        <p:nvSpPr>
          <p:cNvPr id="11270" name="TextBox 6"/>
          <p:cNvSpPr txBox="1">
            <a:spLocks noChangeArrowheads="1"/>
          </p:cNvSpPr>
          <p:nvPr/>
        </p:nvSpPr>
        <p:spPr bwMode="auto">
          <a:xfrm>
            <a:off x="5257800" y="3352800"/>
            <a:ext cx="3308350" cy="369888"/>
          </a:xfrm>
          <a:prstGeom prst="rect">
            <a:avLst/>
          </a:prstGeom>
          <a:noFill/>
          <a:ln w="9525">
            <a:noFill/>
            <a:miter lim="800000"/>
            <a:headEnd/>
            <a:tailEnd/>
          </a:ln>
        </p:spPr>
        <p:txBody>
          <a:bodyPr>
            <a:spAutoFit/>
          </a:bodyPr>
          <a:lstStyle/>
          <a:p>
            <a:endParaRPr lang="en-US"/>
          </a:p>
        </p:txBody>
      </p:sp>
      <p:sp>
        <p:nvSpPr>
          <p:cNvPr id="11271" name="TextBox 7"/>
          <p:cNvSpPr txBox="1">
            <a:spLocks noChangeArrowheads="1"/>
          </p:cNvSpPr>
          <p:nvPr/>
        </p:nvSpPr>
        <p:spPr bwMode="auto">
          <a:xfrm>
            <a:off x="5410200" y="3505200"/>
            <a:ext cx="3308350" cy="369888"/>
          </a:xfrm>
          <a:prstGeom prst="rect">
            <a:avLst/>
          </a:prstGeom>
          <a:noFill/>
          <a:ln w="9525">
            <a:noFill/>
            <a:miter lim="800000"/>
            <a:headEnd/>
            <a:tailEnd/>
          </a:ln>
        </p:spPr>
        <p:txBody>
          <a:bodyPr>
            <a:spAutoFit/>
          </a:bodyPr>
          <a:lstStyle/>
          <a:p>
            <a:endParaRPr lang="en-US"/>
          </a:p>
        </p:txBody>
      </p:sp>
      <p:sp>
        <p:nvSpPr>
          <p:cNvPr id="11272" name="TextBox 8"/>
          <p:cNvSpPr txBox="1">
            <a:spLocks noChangeArrowheads="1"/>
          </p:cNvSpPr>
          <p:nvPr/>
        </p:nvSpPr>
        <p:spPr bwMode="auto">
          <a:xfrm>
            <a:off x="5029200" y="3124200"/>
            <a:ext cx="3308350" cy="523875"/>
          </a:xfrm>
          <a:prstGeom prst="rect">
            <a:avLst/>
          </a:prstGeom>
          <a:noFill/>
          <a:ln w="9525">
            <a:noFill/>
            <a:miter lim="800000"/>
            <a:headEnd/>
            <a:tailEnd/>
          </a:ln>
        </p:spPr>
        <p:txBody>
          <a:bodyPr>
            <a:spAutoFit/>
          </a:bodyPr>
          <a:lstStyle/>
          <a:p>
            <a:pPr>
              <a:spcBef>
                <a:spcPct val="50000"/>
              </a:spcBef>
            </a:pPr>
            <a:r>
              <a:rPr lang="en-US" sz="1400" i="1"/>
              <a:t>Artist’s concept of the planned  Hall D – part of the 12 GeV Upgrade project.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The End</a:t>
            </a:r>
            <a:endParaRPr lang="en-US" dirty="0" smtClean="0"/>
          </a:p>
        </p:txBody>
      </p:sp>
      <p:sp>
        <p:nvSpPr>
          <p:cNvPr id="12291" name="Content Placeholder 2"/>
          <p:cNvSpPr>
            <a:spLocks noGrp="1"/>
          </p:cNvSpPr>
          <p:nvPr>
            <p:ph idx="1"/>
          </p:nvPr>
        </p:nvSpPr>
        <p:spPr>
          <a:xfrm>
            <a:off x="457200" y="1066800"/>
            <a:ext cx="8229600" cy="5334000"/>
          </a:xfrm>
        </p:spPr>
        <p:txBody>
          <a:bodyPr/>
          <a:lstStyle/>
          <a:p>
            <a:pPr algn="ctr">
              <a:buNone/>
            </a:pPr>
            <a:r>
              <a:rPr lang="en-US" sz="4800" b="1" dirty="0" smtClean="0"/>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Background</a:t>
            </a:r>
          </a:p>
        </p:txBody>
      </p:sp>
      <p:sp>
        <p:nvSpPr>
          <p:cNvPr id="3075" name="Rectangle 3"/>
          <p:cNvSpPr>
            <a:spLocks noGrp="1" noChangeArrowheads="1"/>
          </p:cNvSpPr>
          <p:nvPr>
            <p:ph type="body" idx="1"/>
          </p:nvPr>
        </p:nvSpPr>
        <p:spPr>
          <a:xfrm>
            <a:off x="76200" y="1066800"/>
            <a:ext cx="8229600" cy="5059363"/>
          </a:xfrm>
        </p:spPr>
        <p:txBody>
          <a:bodyPr/>
          <a:lstStyle/>
          <a:p>
            <a:pPr marL="914400" indent="-571500" eaLnBrk="1" hangingPunct="1">
              <a:spcBef>
                <a:spcPct val="75000"/>
              </a:spcBef>
              <a:buFontTx/>
              <a:buNone/>
              <a:tabLst>
                <a:tab pos="457200" algn="l"/>
              </a:tabLst>
            </a:pPr>
            <a:r>
              <a:rPr lang="en-US" sz="2000" dirty="0" smtClean="0"/>
              <a:t>History</a:t>
            </a:r>
          </a:p>
          <a:p>
            <a:pPr marL="914400" indent="-571500" eaLnBrk="1" hangingPunct="1">
              <a:spcBef>
                <a:spcPct val="75000"/>
              </a:spcBef>
              <a:tabLst>
                <a:tab pos="457200" algn="l"/>
              </a:tabLst>
            </a:pPr>
            <a:r>
              <a:rPr lang="en-US" sz="2000" dirty="0" smtClean="0"/>
              <a:t>In 1985, a university consortium led by three Virginia schools (University of Virginia, College of </a:t>
            </a:r>
            <a:r>
              <a:rPr lang="en-US" sz="2000" dirty="0" err="1" smtClean="0"/>
              <a:t>William&amp;Mary</a:t>
            </a:r>
            <a:r>
              <a:rPr lang="en-US" sz="2000" dirty="0" smtClean="0"/>
              <a:t> &amp; Virginia State) won the contract to locate CEBAF (now Jefferson Lab) in Virginia. </a:t>
            </a:r>
          </a:p>
          <a:p>
            <a:pPr marL="914400" indent="-571500" eaLnBrk="1" hangingPunct="1">
              <a:spcBef>
                <a:spcPct val="75000"/>
              </a:spcBef>
              <a:tabLst>
                <a:tab pos="457200" algn="l"/>
              </a:tabLst>
            </a:pPr>
            <a:r>
              <a:rPr lang="en-US" sz="2000" dirty="0" smtClean="0"/>
              <a:t>Federal government provided $600 Million to build </a:t>
            </a:r>
            <a:r>
              <a:rPr lang="en-US" sz="2000" dirty="0" err="1" smtClean="0"/>
              <a:t>JLab</a:t>
            </a:r>
            <a:r>
              <a:rPr lang="en-US" sz="2000" dirty="0" smtClean="0"/>
              <a:t>.</a:t>
            </a:r>
          </a:p>
          <a:p>
            <a:pPr marL="914400" indent="-571500" eaLnBrk="1" hangingPunct="1">
              <a:spcBef>
                <a:spcPct val="75000"/>
              </a:spcBef>
              <a:buFontTx/>
              <a:buNone/>
              <a:tabLst>
                <a:tab pos="457200" algn="l"/>
              </a:tabLst>
            </a:pPr>
            <a:r>
              <a:rPr lang="en-US" sz="2000" dirty="0" smtClean="0"/>
              <a:t>What does </a:t>
            </a:r>
            <a:r>
              <a:rPr lang="en-US" sz="2000" dirty="0" err="1" smtClean="0"/>
              <a:t>JLab</a:t>
            </a:r>
            <a:r>
              <a:rPr lang="en-US" sz="2000" dirty="0" smtClean="0"/>
              <a:t> “do?” </a:t>
            </a:r>
          </a:p>
          <a:p>
            <a:pPr marL="914400" indent="-571500" eaLnBrk="1" hangingPunct="1">
              <a:spcBef>
                <a:spcPct val="75000"/>
              </a:spcBef>
              <a:tabLst>
                <a:tab pos="457200" algn="l"/>
              </a:tabLst>
            </a:pPr>
            <a:r>
              <a:rPr lang="en-US" sz="2000" dirty="0" smtClean="0"/>
              <a:t>Basic Research: Experimental and theoretical nuclear physics</a:t>
            </a:r>
          </a:p>
          <a:p>
            <a:pPr marL="914400" indent="-571500" eaLnBrk="1" hangingPunct="1">
              <a:spcBef>
                <a:spcPct val="75000"/>
              </a:spcBef>
              <a:tabLst>
                <a:tab pos="457200" algn="l"/>
              </a:tabLst>
            </a:pPr>
            <a:r>
              <a:rPr lang="en-US" sz="2000" dirty="0" smtClean="0"/>
              <a:t>Superconducting accelerator technology </a:t>
            </a:r>
          </a:p>
          <a:p>
            <a:pPr marL="914400" indent="-571500" eaLnBrk="1" hangingPunct="1">
              <a:spcBef>
                <a:spcPct val="75000"/>
              </a:spcBef>
              <a:tabLst>
                <a:tab pos="457200" algn="l"/>
              </a:tabLst>
            </a:pPr>
            <a:r>
              <a:rPr lang="en-US" sz="2000" dirty="0" smtClean="0"/>
              <a:t>Applied Research/Tech. Transfer: Free-electron lasers for defense, materials, nanotechnology and bioscience; medical imaging</a:t>
            </a:r>
          </a:p>
        </p:txBody>
      </p:sp>
      <p:pic>
        <p:nvPicPr>
          <p:cNvPr id="3076" name="Picture 5" descr="mp00067_"/>
          <p:cNvPicPr>
            <a:picLocks noChangeAspect="1" noChangeArrowheads="1"/>
          </p:cNvPicPr>
          <p:nvPr/>
        </p:nvPicPr>
        <p:blipFill>
          <a:blip r:embed="rId3"/>
          <a:srcRect/>
          <a:stretch>
            <a:fillRect/>
          </a:stretch>
        </p:blipFill>
        <p:spPr bwMode="auto">
          <a:xfrm>
            <a:off x="7162800" y="533400"/>
            <a:ext cx="1752600" cy="10604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   </a:t>
            </a:r>
          </a:p>
        </p:txBody>
      </p:sp>
      <p:sp>
        <p:nvSpPr>
          <p:cNvPr id="4099" name="Content Placeholder 2"/>
          <p:cNvSpPr>
            <a:spLocks noGrp="1"/>
          </p:cNvSpPr>
          <p:nvPr>
            <p:ph idx="1"/>
          </p:nvPr>
        </p:nvSpPr>
        <p:spPr/>
        <p:txBody>
          <a:bodyPr/>
          <a:lstStyle/>
          <a:p>
            <a:pPr eaLnBrk="1" hangingPunct="1"/>
            <a:r>
              <a:rPr lang="en-US" sz="1800" b="1" dirty="0" smtClean="0"/>
              <a:t>The Mission of Nuclear Physics is to understand the origin, development and structure of visible matter in the universe – the matter that makes up stars, planets and everything in our world.</a:t>
            </a:r>
          </a:p>
          <a:p>
            <a:r>
              <a:rPr lang="en-US" sz="1800" dirty="0" smtClean="0">
                <a:latin typeface="Times" pitchFamily="18" charset="0"/>
              </a:rPr>
              <a:t>Jefferson Lab is a $600M Department of Energy facility for nuclear physics research to explain the quark structure of matter and the forces that hold the nucleus together.  Managed by Jefferson Science Associates (JSA) under a performance-based contract, Jefferson Lab was constructed within cost and on schedule and is currently performing above its design specifications.</a:t>
            </a:r>
          </a:p>
          <a:p>
            <a:pPr>
              <a:lnSpc>
                <a:spcPct val="70000"/>
              </a:lnSpc>
            </a:pPr>
            <a:endParaRPr lang="en-US" sz="1100" dirty="0" smtClean="0">
              <a:latin typeface="Times" pitchFamily="18" charset="0"/>
            </a:endParaRPr>
          </a:p>
          <a:p>
            <a:r>
              <a:rPr lang="en-US" sz="1800" dirty="0" smtClean="0">
                <a:latin typeface="Times" pitchFamily="18" charset="0"/>
              </a:rPr>
              <a:t>The heart of Jefferson Lab is its 6 </a:t>
            </a:r>
            <a:r>
              <a:rPr lang="en-US" sz="1800" dirty="0" err="1" smtClean="0">
                <a:latin typeface="Times" pitchFamily="18" charset="0"/>
              </a:rPr>
              <a:t>GeV</a:t>
            </a:r>
            <a:r>
              <a:rPr lang="en-US" sz="1800" dirty="0" smtClean="0">
                <a:latin typeface="Times" pitchFamily="18" charset="0"/>
              </a:rPr>
              <a:t> (billion electron volt) electron accelerator delivering beams of unprecedented quality to 3 simultaneous halls.</a:t>
            </a:r>
          </a:p>
          <a:p>
            <a:endParaRPr lang="en-US" sz="1800" b="1" dirty="0" smtClean="0">
              <a:solidFill>
                <a:schemeClr val="accent2"/>
              </a:solidFill>
              <a:latin typeface="Times" pitchFamily="18" charset="0"/>
            </a:endParaRPr>
          </a:p>
          <a:p>
            <a:r>
              <a:rPr lang="en-US" sz="1800" b="1" dirty="0" smtClean="0">
                <a:solidFill>
                  <a:schemeClr val="accent2"/>
                </a:solidFill>
                <a:latin typeface="Times" pitchFamily="18" charset="0"/>
              </a:rPr>
              <a:t>Scientific purpose of Jefferson Lab</a:t>
            </a:r>
            <a:endParaRPr lang="en-US" sz="1800" b="1" dirty="0" smtClean="0">
              <a:latin typeface="Times" pitchFamily="18" charset="0"/>
            </a:endParaRPr>
          </a:p>
          <a:p>
            <a:pPr>
              <a:lnSpc>
                <a:spcPct val="70000"/>
              </a:lnSpc>
            </a:pPr>
            <a:endParaRPr lang="en-US" sz="1100" dirty="0" smtClean="0">
              <a:latin typeface="Times" pitchFamily="18" charset="0"/>
            </a:endParaRPr>
          </a:p>
          <a:p>
            <a:r>
              <a:rPr lang="en-US" sz="1800" dirty="0" smtClean="0">
                <a:latin typeface="Times" pitchFamily="18" charset="0"/>
              </a:rPr>
              <a:t>Jefferson Lab acts as a microscope to allow us to look into the inner structure of the nucleus.  The purpose of the research done at Jefferson Lab is to help us understand how quarks and gluons make up the nucleus and the forces that hold matter together.</a:t>
            </a:r>
          </a:p>
          <a:p>
            <a:pPr eaLnBrk="1" hangingPunct="1"/>
            <a:endParaRPr lang="en-US" sz="1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  </a:t>
            </a:r>
          </a:p>
        </p:txBody>
      </p:sp>
      <p:pic>
        <p:nvPicPr>
          <p:cNvPr id="5123" name="Content Placeholder 3" descr="Scientific Purpose.jpg                                         00005699 MB's WORK                      985CFB00:"/>
          <p:cNvPicPr>
            <a:picLocks noGrp="1" noChangeAspect="1" noChangeArrowheads="1"/>
          </p:cNvPicPr>
          <p:nvPr>
            <p:ph idx="1"/>
          </p:nvPr>
        </p:nvPicPr>
        <p:blipFill>
          <a:blip r:embed="rId3" r:link="rId4"/>
          <a:srcRect/>
          <a:stretch>
            <a:fillRect/>
          </a:stretch>
        </p:blipFill>
        <p:spPr>
          <a:xfrm>
            <a:off x="895350" y="1066800"/>
            <a:ext cx="7353300" cy="50593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3" descr="Rendering 1.jpg"/>
          <p:cNvPicPr>
            <a:picLocks noChangeAspect="1"/>
          </p:cNvPicPr>
          <p:nvPr/>
        </p:nvPicPr>
        <p:blipFill>
          <a:blip r:embed="rId3"/>
          <a:srcRect/>
          <a:stretch>
            <a:fillRect/>
          </a:stretch>
        </p:blipFill>
        <p:spPr bwMode="auto">
          <a:xfrm>
            <a:off x="0" y="1295400"/>
            <a:ext cx="2362200" cy="1441450"/>
          </a:xfrm>
          <a:prstGeom prst="rect">
            <a:avLst/>
          </a:prstGeom>
          <a:noFill/>
          <a:ln w="9525">
            <a:noFill/>
            <a:miter lim="800000"/>
            <a:headEnd/>
            <a:tailEnd/>
          </a:ln>
        </p:spPr>
      </p:pic>
      <p:sp>
        <p:nvSpPr>
          <p:cNvPr id="6147" name="Rectangle 25"/>
          <p:cNvSpPr>
            <a:spLocks noChangeArrowheads="1"/>
          </p:cNvSpPr>
          <p:nvPr/>
        </p:nvSpPr>
        <p:spPr bwMode="auto">
          <a:xfrm>
            <a:off x="3048000" y="6553200"/>
            <a:ext cx="2895600" cy="304800"/>
          </a:xfrm>
          <a:prstGeom prst="rect">
            <a:avLst/>
          </a:prstGeom>
          <a:solidFill>
            <a:schemeClr val="bg1"/>
          </a:solidFill>
          <a:ln w="9525">
            <a:noFill/>
            <a:miter lim="800000"/>
            <a:headEnd/>
            <a:tailEnd/>
          </a:ln>
        </p:spPr>
        <p:txBody>
          <a:bodyPr wrap="none" anchor="ctr"/>
          <a:lstStyle/>
          <a:p>
            <a:endParaRPr lang="en-US"/>
          </a:p>
        </p:txBody>
      </p:sp>
      <p:sp>
        <p:nvSpPr>
          <p:cNvPr id="6148" name="Text Box 4"/>
          <p:cNvSpPr txBox="1">
            <a:spLocks noChangeArrowheads="1"/>
          </p:cNvSpPr>
          <p:nvPr/>
        </p:nvSpPr>
        <p:spPr bwMode="auto">
          <a:xfrm>
            <a:off x="7086600" y="5584825"/>
            <a:ext cx="2209800" cy="639763"/>
          </a:xfrm>
          <a:prstGeom prst="rect">
            <a:avLst/>
          </a:prstGeom>
          <a:noFill/>
          <a:ln w="12700">
            <a:noFill/>
            <a:miter lim="800000"/>
            <a:headEnd/>
            <a:tailEnd/>
          </a:ln>
        </p:spPr>
        <p:txBody>
          <a:bodyPr>
            <a:spAutoFit/>
          </a:bodyPr>
          <a:lstStyle/>
          <a:p>
            <a:pPr eaLnBrk="0" hangingPunct="0">
              <a:spcBef>
                <a:spcPct val="50000"/>
              </a:spcBef>
            </a:pPr>
            <a:r>
              <a:rPr lang="en-US" sz="1200" b="1" i="1">
                <a:latin typeface="Arial" charset="0"/>
              </a:rPr>
              <a:t>CEBAF Large Acceptance Spectrometer (CLAS) in Hall B</a:t>
            </a:r>
          </a:p>
        </p:txBody>
      </p:sp>
      <p:sp>
        <p:nvSpPr>
          <p:cNvPr id="6149" name="Text Box 5"/>
          <p:cNvSpPr txBox="1">
            <a:spLocks noChangeArrowheads="1"/>
          </p:cNvSpPr>
          <p:nvPr/>
        </p:nvSpPr>
        <p:spPr bwMode="auto">
          <a:xfrm>
            <a:off x="7620000" y="1393825"/>
            <a:ext cx="1524000" cy="1004888"/>
          </a:xfrm>
          <a:prstGeom prst="rect">
            <a:avLst/>
          </a:prstGeom>
          <a:noFill/>
          <a:ln w="12700">
            <a:noFill/>
            <a:miter lim="800000"/>
            <a:headEnd/>
            <a:tailEnd/>
          </a:ln>
        </p:spPr>
        <p:txBody>
          <a:bodyPr>
            <a:spAutoFit/>
          </a:bodyPr>
          <a:lstStyle/>
          <a:p>
            <a:pPr eaLnBrk="0" hangingPunct="0">
              <a:spcBef>
                <a:spcPct val="50000"/>
              </a:spcBef>
            </a:pPr>
            <a:r>
              <a:rPr lang="en-US" sz="1200" b="1" i="1">
                <a:latin typeface="Arial" charset="0"/>
              </a:rPr>
              <a:t>Superconducting radiofrequency (SRF) cavities undergo vertical testing.</a:t>
            </a:r>
          </a:p>
        </p:txBody>
      </p:sp>
      <p:pic>
        <p:nvPicPr>
          <p:cNvPr id="6150" name="Picture 6" descr="Aerialpcdashedoutline.jpg                                      00001B05 MB's WORK                      BB0686BA:"/>
          <p:cNvPicPr>
            <a:picLocks noChangeAspect="1" noChangeArrowheads="1"/>
          </p:cNvPicPr>
          <p:nvPr/>
        </p:nvPicPr>
        <p:blipFill>
          <a:blip r:embed="rId4" r:link="rId5"/>
          <a:srcRect/>
          <a:stretch>
            <a:fillRect/>
          </a:stretch>
        </p:blipFill>
        <p:spPr bwMode="auto">
          <a:xfrm>
            <a:off x="1981200" y="2525713"/>
            <a:ext cx="5029200" cy="4179887"/>
          </a:xfrm>
          <a:prstGeom prst="rect">
            <a:avLst/>
          </a:prstGeom>
          <a:noFill/>
          <a:ln w="9525">
            <a:noFill/>
            <a:miter lim="800000"/>
            <a:headEnd/>
            <a:tailEnd/>
          </a:ln>
        </p:spPr>
      </p:pic>
      <p:pic>
        <p:nvPicPr>
          <p:cNvPr id="6151" name="Picture 7" descr="HallB1Oct01.jpg                                                0000093B MB's WORK                      985CFB00:"/>
          <p:cNvPicPr>
            <a:picLocks noChangeAspect="1" noChangeArrowheads="1"/>
          </p:cNvPicPr>
          <p:nvPr/>
        </p:nvPicPr>
        <p:blipFill>
          <a:blip r:embed="rId6" r:link="rId7"/>
          <a:srcRect/>
          <a:stretch>
            <a:fillRect/>
          </a:stretch>
        </p:blipFill>
        <p:spPr bwMode="auto">
          <a:xfrm>
            <a:off x="6629400" y="3756025"/>
            <a:ext cx="2514600" cy="1709738"/>
          </a:xfrm>
          <a:prstGeom prst="rect">
            <a:avLst/>
          </a:prstGeom>
          <a:noFill/>
          <a:ln w="9525">
            <a:noFill/>
            <a:miter lim="800000"/>
            <a:headEnd/>
            <a:tailEnd/>
          </a:ln>
        </p:spPr>
      </p:pic>
      <p:sp>
        <p:nvSpPr>
          <p:cNvPr id="6152" name="Text Box 8"/>
          <p:cNvSpPr txBox="1">
            <a:spLocks noChangeArrowheads="1"/>
          </p:cNvSpPr>
          <p:nvPr/>
        </p:nvSpPr>
        <p:spPr bwMode="auto">
          <a:xfrm>
            <a:off x="4679950" y="5446713"/>
            <a:ext cx="349250" cy="366712"/>
          </a:xfrm>
          <a:prstGeom prst="rect">
            <a:avLst/>
          </a:prstGeom>
          <a:noFill/>
          <a:ln w="12700">
            <a:noFill/>
            <a:miter lim="800000"/>
            <a:headEnd/>
            <a:tailEnd/>
          </a:ln>
        </p:spPr>
        <p:txBody>
          <a:bodyPr wrap="none">
            <a:spAutoFit/>
          </a:bodyPr>
          <a:lstStyle/>
          <a:p>
            <a:pPr eaLnBrk="0" hangingPunct="0"/>
            <a:r>
              <a:rPr lang="en-US" b="1">
                <a:solidFill>
                  <a:schemeClr val="hlink"/>
                </a:solidFill>
                <a:latin typeface="Arial" charset="0"/>
              </a:rPr>
              <a:t>A</a:t>
            </a:r>
            <a:endParaRPr lang="en-US" b="1">
              <a:latin typeface="Arial" charset="0"/>
            </a:endParaRPr>
          </a:p>
        </p:txBody>
      </p:sp>
      <p:sp>
        <p:nvSpPr>
          <p:cNvPr id="6153" name="Text Box 9"/>
          <p:cNvSpPr txBox="1">
            <a:spLocks noChangeArrowheads="1"/>
          </p:cNvSpPr>
          <p:nvPr/>
        </p:nvSpPr>
        <p:spPr bwMode="auto">
          <a:xfrm>
            <a:off x="5397500" y="5384800"/>
            <a:ext cx="349250" cy="366713"/>
          </a:xfrm>
          <a:prstGeom prst="rect">
            <a:avLst/>
          </a:prstGeom>
          <a:noFill/>
          <a:ln w="12700">
            <a:noFill/>
            <a:miter lim="800000"/>
            <a:headEnd/>
            <a:tailEnd/>
          </a:ln>
        </p:spPr>
        <p:txBody>
          <a:bodyPr wrap="none">
            <a:spAutoFit/>
          </a:bodyPr>
          <a:lstStyle/>
          <a:p>
            <a:pPr eaLnBrk="0" hangingPunct="0"/>
            <a:r>
              <a:rPr lang="en-US" b="1">
                <a:solidFill>
                  <a:schemeClr val="hlink"/>
                </a:solidFill>
                <a:latin typeface="Arial" charset="0"/>
              </a:rPr>
              <a:t>B</a:t>
            </a:r>
            <a:endParaRPr lang="en-US" b="1">
              <a:latin typeface="Arial" charset="0"/>
            </a:endParaRPr>
          </a:p>
        </p:txBody>
      </p:sp>
      <p:sp>
        <p:nvSpPr>
          <p:cNvPr id="6154" name="Text Box 10"/>
          <p:cNvSpPr txBox="1">
            <a:spLocks noChangeArrowheads="1"/>
          </p:cNvSpPr>
          <p:nvPr/>
        </p:nvSpPr>
        <p:spPr bwMode="auto">
          <a:xfrm>
            <a:off x="5975350" y="5370513"/>
            <a:ext cx="349250" cy="366712"/>
          </a:xfrm>
          <a:prstGeom prst="rect">
            <a:avLst/>
          </a:prstGeom>
          <a:noFill/>
          <a:ln w="12700">
            <a:noFill/>
            <a:miter lim="800000"/>
            <a:headEnd/>
            <a:tailEnd/>
          </a:ln>
        </p:spPr>
        <p:txBody>
          <a:bodyPr wrap="none">
            <a:spAutoFit/>
          </a:bodyPr>
          <a:lstStyle/>
          <a:p>
            <a:pPr eaLnBrk="0" hangingPunct="0"/>
            <a:r>
              <a:rPr lang="en-US" b="1">
                <a:solidFill>
                  <a:schemeClr val="hlink"/>
                </a:solidFill>
                <a:latin typeface="Arial" charset="0"/>
              </a:rPr>
              <a:t>C</a:t>
            </a:r>
            <a:endParaRPr lang="en-US" b="1">
              <a:latin typeface="Arial" charset="0"/>
            </a:endParaRPr>
          </a:p>
        </p:txBody>
      </p:sp>
      <p:pic>
        <p:nvPicPr>
          <p:cNvPr id="6155" name="Picture 11"/>
          <p:cNvPicPr>
            <a:picLocks noChangeAspect="1" noChangeArrowheads="1"/>
          </p:cNvPicPr>
          <p:nvPr/>
        </p:nvPicPr>
        <p:blipFill>
          <a:blip r:embed="rId8"/>
          <a:srcRect l="1372" b="1868"/>
          <a:stretch>
            <a:fillRect/>
          </a:stretch>
        </p:blipFill>
        <p:spPr bwMode="auto">
          <a:xfrm>
            <a:off x="3352800" y="1317625"/>
            <a:ext cx="2546350" cy="1646238"/>
          </a:xfrm>
          <a:prstGeom prst="rect">
            <a:avLst/>
          </a:prstGeom>
          <a:noFill/>
          <a:ln w="12700">
            <a:noFill/>
            <a:miter lim="800000"/>
            <a:headEnd/>
            <a:tailEnd/>
          </a:ln>
        </p:spPr>
      </p:pic>
      <p:sp>
        <p:nvSpPr>
          <p:cNvPr id="6156" name="Rectangle 12"/>
          <p:cNvSpPr>
            <a:spLocks noChangeArrowheads="1"/>
          </p:cNvSpPr>
          <p:nvPr/>
        </p:nvSpPr>
        <p:spPr bwMode="auto">
          <a:xfrm>
            <a:off x="0" y="152400"/>
            <a:ext cx="9144000" cy="552450"/>
          </a:xfrm>
          <a:prstGeom prst="rect">
            <a:avLst/>
          </a:prstGeom>
          <a:noFill/>
          <a:ln w="12700">
            <a:noFill/>
            <a:miter lim="800000"/>
            <a:headEnd/>
            <a:tailEnd/>
          </a:ln>
        </p:spPr>
        <p:txBody>
          <a:bodyPr lIns="90487" tIns="44450" rIns="90487" bIns="44450" anchor="ctr"/>
          <a:lstStyle/>
          <a:p>
            <a:pPr algn="ctr"/>
            <a:r>
              <a:rPr lang="en-US" sz="3200" b="1">
                <a:solidFill>
                  <a:srgbClr val="3333CC"/>
                </a:solidFill>
                <a:latin typeface="Arial" charset="0"/>
              </a:rPr>
              <a:t>Unique Forefront Capabilities for Science</a:t>
            </a:r>
          </a:p>
        </p:txBody>
      </p:sp>
      <p:pic>
        <p:nvPicPr>
          <p:cNvPr id="6157" name="Picture 13" descr="CavityprVertTestpc"/>
          <p:cNvPicPr>
            <a:picLocks noChangeAspect="1" noChangeArrowheads="1"/>
          </p:cNvPicPr>
          <p:nvPr/>
        </p:nvPicPr>
        <p:blipFill>
          <a:blip r:embed="rId9"/>
          <a:srcRect/>
          <a:stretch>
            <a:fillRect/>
          </a:stretch>
        </p:blipFill>
        <p:spPr bwMode="auto">
          <a:xfrm>
            <a:off x="5997575" y="784225"/>
            <a:ext cx="1622425" cy="2057400"/>
          </a:xfrm>
          <a:prstGeom prst="rect">
            <a:avLst/>
          </a:prstGeom>
          <a:noFill/>
          <a:ln w="9525">
            <a:noFill/>
            <a:miter lim="800000"/>
            <a:headEnd/>
            <a:tailEnd/>
          </a:ln>
        </p:spPr>
      </p:pic>
      <p:sp>
        <p:nvSpPr>
          <p:cNvPr id="6158" name="Line 14"/>
          <p:cNvSpPr>
            <a:spLocks noChangeShapeType="1"/>
          </p:cNvSpPr>
          <p:nvPr/>
        </p:nvSpPr>
        <p:spPr bwMode="auto">
          <a:xfrm flipH="1">
            <a:off x="4419600" y="2765425"/>
            <a:ext cx="228600" cy="1066800"/>
          </a:xfrm>
          <a:prstGeom prst="line">
            <a:avLst/>
          </a:prstGeom>
          <a:noFill/>
          <a:ln w="38100">
            <a:solidFill>
              <a:srgbClr val="FFFF00"/>
            </a:solidFill>
            <a:round/>
            <a:headEnd/>
            <a:tailEnd type="triangle" w="med" len="med"/>
          </a:ln>
        </p:spPr>
        <p:txBody>
          <a:bodyPr/>
          <a:lstStyle/>
          <a:p>
            <a:endParaRPr lang="en-US"/>
          </a:p>
        </p:txBody>
      </p:sp>
      <p:sp>
        <p:nvSpPr>
          <p:cNvPr id="6159" name="Line 15"/>
          <p:cNvSpPr>
            <a:spLocks noChangeShapeType="1"/>
          </p:cNvSpPr>
          <p:nvPr/>
        </p:nvSpPr>
        <p:spPr bwMode="auto">
          <a:xfrm flipH="1">
            <a:off x="4572000" y="2308225"/>
            <a:ext cx="2438400" cy="152400"/>
          </a:xfrm>
          <a:prstGeom prst="line">
            <a:avLst/>
          </a:prstGeom>
          <a:noFill/>
          <a:ln w="38100">
            <a:solidFill>
              <a:srgbClr val="FFFF00"/>
            </a:solidFill>
            <a:round/>
            <a:headEnd/>
            <a:tailEnd type="triangle" w="med" len="med"/>
          </a:ln>
        </p:spPr>
        <p:txBody>
          <a:bodyPr/>
          <a:lstStyle/>
          <a:p>
            <a:endParaRPr lang="en-US"/>
          </a:p>
        </p:txBody>
      </p:sp>
      <p:sp>
        <p:nvSpPr>
          <p:cNvPr id="6160" name="Line 16"/>
          <p:cNvSpPr>
            <a:spLocks noChangeShapeType="1"/>
          </p:cNvSpPr>
          <p:nvPr/>
        </p:nvSpPr>
        <p:spPr bwMode="auto">
          <a:xfrm flipH="1">
            <a:off x="5638800" y="4899025"/>
            <a:ext cx="1143000" cy="685800"/>
          </a:xfrm>
          <a:prstGeom prst="line">
            <a:avLst/>
          </a:prstGeom>
          <a:noFill/>
          <a:ln w="38100">
            <a:solidFill>
              <a:srgbClr val="FFFF00"/>
            </a:solidFill>
            <a:round/>
            <a:headEnd/>
            <a:tailEnd type="triangle" w="med" len="med"/>
          </a:ln>
        </p:spPr>
        <p:txBody>
          <a:bodyPr/>
          <a:lstStyle/>
          <a:p>
            <a:endParaRPr lang="en-US"/>
          </a:p>
        </p:txBody>
      </p:sp>
      <p:sp>
        <p:nvSpPr>
          <p:cNvPr id="6161" name="Text Box 17"/>
          <p:cNvSpPr txBox="1">
            <a:spLocks noChangeArrowheads="1"/>
          </p:cNvSpPr>
          <p:nvPr/>
        </p:nvSpPr>
        <p:spPr bwMode="auto">
          <a:xfrm>
            <a:off x="304800" y="2841625"/>
            <a:ext cx="1676400" cy="457200"/>
          </a:xfrm>
          <a:prstGeom prst="rect">
            <a:avLst/>
          </a:prstGeom>
          <a:noFill/>
          <a:ln w="12700">
            <a:noFill/>
            <a:miter lim="800000"/>
            <a:headEnd/>
            <a:tailEnd/>
          </a:ln>
        </p:spPr>
        <p:txBody>
          <a:bodyPr>
            <a:spAutoFit/>
          </a:bodyPr>
          <a:lstStyle/>
          <a:p>
            <a:pPr eaLnBrk="0" hangingPunct="0">
              <a:spcBef>
                <a:spcPct val="50000"/>
              </a:spcBef>
            </a:pPr>
            <a:r>
              <a:rPr lang="en-US" sz="1200" b="1" i="1">
                <a:latin typeface="Arial" charset="0"/>
              </a:rPr>
              <a:t>Artist concept of the new Hall D</a:t>
            </a:r>
          </a:p>
        </p:txBody>
      </p:sp>
      <p:sp>
        <p:nvSpPr>
          <p:cNvPr id="6162" name="Text Box 18"/>
          <p:cNvSpPr txBox="1">
            <a:spLocks noChangeArrowheads="1"/>
          </p:cNvSpPr>
          <p:nvPr/>
        </p:nvSpPr>
        <p:spPr bwMode="auto">
          <a:xfrm>
            <a:off x="1676400" y="936625"/>
            <a:ext cx="1905000" cy="457200"/>
          </a:xfrm>
          <a:prstGeom prst="rect">
            <a:avLst/>
          </a:prstGeom>
          <a:noFill/>
          <a:ln w="12700">
            <a:noFill/>
            <a:miter lim="800000"/>
            <a:headEnd/>
            <a:tailEnd/>
          </a:ln>
        </p:spPr>
        <p:txBody>
          <a:bodyPr>
            <a:spAutoFit/>
          </a:bodyPr>
          <a:lstStyle/>
          <a:p>
            <a:pPr algn="r" eaLnBrk="0" hangingPunct="0">
              <a:spcBef>
                <a:spcPct val="50000"/>
              </a:spcBef>
            </a:pPr>
            <a:r>
              <a:rPr lang="en-US" sz="1200" b="1" i="1">
                <a:latin typeface="Arial" charset="0"/>
              </a:rPr>
              <a:t>Cryomodules in the accelerator tunnel</a:t>
            </a:r>
          </a:p>
        </p:txBody>
      </p:sp>
      <p:pic>
        <p:nvPicPr>
          <p:cNvPr id="6163" name="Picture 21" descr="FEL-1wiggler"/>
          <p:cNvPicPr>
            <a:picLocks noChangeAspect="1" noChangeArrowheads="1"/>
          </p:cNvPicPr>
          <p:nvPr/>
        </p:nvPicPr>
        <p:blipFill>
          <a:blip r:embed="rId10"/>
          <a:srcRect/>
          <a:stretch>
            <a:fillRect/>
          </a:stretch>
        </p:blipFill>
        <p:spPr bwMode="auto">
          <a:xfrm>
            <a:off x="152400" y="3516313"/>
            <a:ext cx="2362200" cy="1744662"/>
          </a:xfrm>
          <a:prstGeom prst="rect">
            <a:avLst/>
          </a:prstGeom>
          <a:noFill/>
          <a:ln w="9525">
            <a:noFill/>
            <a:miter lim="800000"/>
            <a:headEnd/>
            <a:tailEnd/>
          </a:ln>
        </p:spPr>
      </p:pic>
      <p:sp>
        <p:nvSpPr>
          <p:cNvPr id="6164" name="Line 22"/>
          <p:cNvSpPr>
            <a:spLocks noChangeShapeType="1"/>
          </p:cNvSpPr>
          <p:nvPr/>
        </p:nvSpPr>
        <p:spPr bwMode="auto">
          <a:xfrm flipV="1">
            <a:off x="2209800" y="3527425"/>
            <a:ext cx="1295400" cy="609600"/>
          </a:xfrm>
          <a:prstGeom prst="line">
            <a:avLst/>
          </a:prstGeom>
          <a:noFill/>
          <a:ln w="38100">
            <a:solidFill>
              <a:srgbClr val="FFFF00"/>
            </a:solidFill>
            <a:round/>
            <a:headEnd/>
            <a:tailEnd type="triangle" w="med" len="med"/>
          </a:ln>
        </p:spPr>
        <p:txBody>
          <a:bodyPr/>
          <a:lstStyle/>
          <a:p>
            <a:endParaRPr lang="en-US"/>
          </a:p>
        </p:txBody>
      </p:sp>
      <p:sp>
        <p:nvSpPr>
          <p:cNvPr id="143383" name="Text Box 23"/>
          <p:cNvSpPr txBox="1">
            <a:spLocks noChangeArrowheads="1"/>
          </p:cNvSpPr>
          <p:nvPr/>
        </p:nvSpPr>
        <p:spPr bwMode="auto">
          <a:xfrm>
            <a:off x="2362200" y="6118225"/>
            <a:ext cx="4191000" cy="457200"/>
          </a:xfrm>
          <a:prstGeom prst="rect">
            <a:avLst/>
          </a:prstGeom>
          <a:gradFill rotWithShape="1">
            <a:gsLst>
              <a:gs pos="0">
                <a:schemeClr val="bg1">
                  <a:alpha val="20000"/>
                </a:schemeClr>
              </a:gs>
              <a:gs pos="100000">
                <a:schemeClr val="bg1">
                  <a:gamma/>
                  <a:shade val="46275"/>
                  <a:invGamma/>
                  <a:alpha val="20000"/>
                </a:schemeClr>
              </a:gs>
            </a:gsLst>
            <a:lin ang="5400000" scaled="1"/>
          </a:gradFill>
          <a:ln w="12700">
            <a:noFill/>
            <a:miter lim="800000"/>
            <a:headEnd/>
            <a:tailEnd/>
          </a:ln>
          <a:effectLst/>
        </p:spPr>
        <p:txBody>
          <a:bodyPr>
            <a:spAutoFit/>
          </a:bodyPr>
          <a:lstStyle/>
          <a:p>
            <a:pPr eaLnBrk="0" hangingPunct="0">
              <a:spcBef>
                <a:spcPct val="50000"/>
              </a:spcBef>
              <a:defRPr/>
            </a:pPr>
            <a:r>
              <a:rPr lang="en-US" sz="1200" b="1" i="1" dirty="0">
                <a:latin typeface="Arial" charset="0"/>
              </a:rPr>
              <a:t>An aerial view of the </a:t>
            </a:r>
            <a:r>
              <a:rPr lang="en-US" sz="1200" b="1" i="1" dirty="0" err="1">
                <a:latin typeface="Arial" charset="0"/>
              </a:rPr>
              <a:t>recirculating</a:t>
            </a:r>
            <a:r>
              <a:rPr lang="en-US" sz="1200" b="1" i="1" dirty="0">
                <a:latin typeface="Arial" charset="0"/>
              </a:rPr>
              <a:t> linear accelerator and 3 experimental halls.</a:t>
            </a:r>
          </a:p>
        </p:txBody>
      </p:sp>
      <p:sp>
        <p:nvSpPr>
          <p:cNvPr id="6166" name="Text Box 24"/>
          <p:cNvSpPr txBox="1">
            <a:spLocks noChangeArrowheads="1"/>
          </p:cNvSpPr>
          <p:nvPr/>
        </p:nvSpPr>
        <p:spPr bwMode="auto">
          <a:xfrm>
            <a:off x="152400" y="5356225"/>
            <a:ext cx="1676400" cy="646113"/>
          </a:xfrm>
          <a:prstGeom prst="rect">
            <a:avLst/>
          </a:prstGeom>
          <a:noFill/>
          <a:ln w="12700">
            <a:noFill/>
            <a:miter lim="800000"/>
            <a:headEnd/>
            <a:tailEnd/>
          </a:ln>
        </p:spPr>
        <p:txBody>
          <a:bodyPr>
            <a:spAutoFit/>
          </a:bodyPr>
          <a:lstStyle/>
          <a:p>
            <a:pPr eaLnBrk="0" hangingPunct="0">
              <a:spcBef>
                <a:spcPct val="50000"/>
              </a:spcBef>
            </a:pPr>
            <a:r>
              <a:rPr lang="en-US" sz="1200" b="1" i="1">
                <a:latin typeface="Arial" charset="0"/>
              </a:rPr>
              <a:t>Free-Electron Laser Wiggler inside FEL accelerator</a:t>
            </a:r>
          </a:p>
        </p:txBody>
      </p:sp>
      <p:sp>
        <p:nvSpPr>
          <p:cNvPr id="6167" name="Line 20"/>
          <p:cNvSpPr>
            <a:spLocks noChangeShapeType="1"/>
          </p:cNvSpPr>
          <p:nvPr/>
        </p:nvSpPr>
        <p:spPr bwMode="auto">
          <a:xfrm>
            <a:off x="1828800" y="2460625"/>
            <a:ext cx="762000" cy="685800"/>
          </a:xfrm>
          <a:prstGeom prst="line">
            <a:avLst/>
          </a:prstGeom>
          <a:noFill/>
          <a:ln w="38100">
            <a:solidFill>
              <a:srgbClr val="FFFF00"/>
            </a:solidFill>
            <a:round/>
            <a:headEnd/>
            <a:tailEnd type="triangle" w="med" len="med"/>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 Snapshot</a:t>
            </a:r>
          </a:p>
        </p:txBody>
      </p:sp>
      <p:sp>
        <p:nvSpPr>
          <p:cNvPr id="7171" name="Rectangle 3"/>
          <p:cNvSpPr>
            <a:spLocks noGrp="1" noChangeArrowheads="1"/>
          </p:cNvSpPr>
          <p:nvPr>
            <p:ph type="body" idx="1"/>
          </p:nvPr>
        </p:nvSpPr>
        <p:spPr>
          <a:xfrm>
            <a:off x="152400" y="1066800"/>
            <a:ext cx="8534400" cy="5059363"/>
          </a:xfrm>
        </p:spPr>
        <p:txBody>
          <a:bodyPr/>
          <a:lstStyle/>
          <a:p>
            <a:pPr marL="914400" indent="-514350" eaLnBrk="1" hangingPunct="1">
              <a:spcBef>
                <a:spcPct val="75000"/>
              </a:spcBef>
              <a:buFontTx/>
              <a:buNone/>
              <a:tabLst>
                <a:tab pos="457200" algn="l"/>
                <a:tab pos="2286000" algn="l"/>
              </a:tabLst>
            </a:pPr>
            <a:r>
              <a:rPr lang="en-US" sz="2000" dirty="0" smtClean="0"/>
              <a:t>Statistics</a:t>
            </a:r>
          </a:p>
          <a:p>
            <a:pPr marL="914400" indent="-514350" eaLnBrk="1" hangingPunct="1">
              <a:spcBef>
                <a:spcPct val="75000"/>
              </a:spcBef>
              <a:tabLst>
                <a:tab pos="457200" algn="l"/>
                <a:tab pos="2286000" algn="l"/>
              </a:tabLst>
            </a:pPr>
            <a:r>
              <a:rPr lang="en-US" sz="2000" dirty="0" smtClean="0"/>
              <a:t>$100M annual budget</a:t>
            </a:r>
          </a:p>
          <a:p>
            <a:pPr marL="914400" indent="-514350" eaLnBrk="1" hangingPunct="1">
              <a:spcBef>
                <a:spcPct val="75000"/>
              </a:spcBef>
              <a:tabLst>
                <a:tab pos="457200" algn="l"/>
                <a:tab pos="2286000" algn="l"/>
              </a:tabLst>
            </a:pPr>
            <a:r>
              <a:rPr lang="en-US" sz="2000" dirty="0" smtClean="0"/>
              <a:t>650 employees and 100 subcontractors</a:t>
            </a:r>
          </a:p>
          <a:p>
            <a:pPr marL="914400" indent="-514350" eaLnBrk="1" hangingPunct="1">
              <a:spcBef>
                <a:spcPct val="75000"/>
              </a:spcBef>
              <a:tabLst>
                <a:tab pos="457200" algn="l"/>
                <a:tab pos="2286000" algn="l"/>
              </a:tabLst>
            </a:pPr>
            <a:r>
              <a:rPr lang="en-US" sz="2000" dirty="0" smtClean="0"/>
              <a:t>$53M annual payroll</a:t>
            </a:r>
          </a:p>
          <a:p>
            <a:pPr marL="914400" indent="-514350" eaLnBrk="1" hangingPunct="1">
              <a:spcBef>
                <a:spcPct val="75000"/>
              </a:spcBef>
              <a:tabLst>
                <a:tab pos="457200" algn="l"/>
                <a:tab pos="2286000" algn="l"/>
              </a:tabLst>
            </a:pPr>
            <a:r>
              <a:rPr lang="en-US" sz="2000" dirty="0" smtClean="0"/>
              <a:t>Average salary over $75K/year</a:t>
            </a:r>
          </a:p>
          <a:p>
            <a:pPr marL="914400" indent="-514350" eaLnBrk="1" hangingPunct="1">
              <a:spcBef>
                <a:spcPct val="75000"/>
              </a:spcBef>
              <a:tabLst>
                <a:tab pos="457200" algn="l"/>
                <a:tab pos="2286000" algn="l"/>
              </a:tabLst>
            </a:pPr>
            <a:r>
              <a:rPr lang="en-US" sz="2000" dirty="0" smtClean="0"/>
              <a:t>58% with B.S. degree or higher, 21% Ph.D.s</a:t>
            </a:r>
          </a:p>
          <a:p>
            <a:pPr marL="914400" indent="-514350" eaLnBrk="1" hangingPunct="1">
              <a:spcBef>
                <a:spcPct val="75000"/>
              </a:spcBef>
              <a:tabLst>
                <a:tab pos="457200" algn="l"/>
                <a:tab pos="2286000" algn="l"/>
              </a:tabLst>
            </a:pPr>
            <a:r>
              <a:rPr lang="en-US" sz="2000" dirty="0" smtClean="0"/>
              <a:t>1,300 active researchers from about 200 institutions (35 states and 30 countries)</a:t>
            </a:r>
          </a:p>
          <a:p>
            <a:pPr marL="914400" indent="-514350" eaLnBrk="1" hangingPunct="1">
              <a:spcBef>
                <a:spcPct val="75000"/>
              </a:spcBef>
              <a:tabLst>
                <a:tab pos="457200" algn="l"/>
                <a:tab pos="2286000" algn="l"/>
              </a:tabLst>
            </a:pPr>
            <a:r>
              <a:rPr lang="en-US" sz="2000" dirty="0" smtClean="0"/>
              <a:t>15 Virginia universities participate, with four of the </a:t>
            </a:r>
            <a:r>
              <a:rPr lang="en-US" sz="2000" dirty="0" smtClean="0"/>
              <a:t>10</a:t>
            </a:r>
            <a:r>
              <a:rPr lang="en-US" sz="2000" dirty="0" smtClean="0"/>
              <a:t> </a:t>
            </a:r>
            <a:r>
              <a:rPr lang="en-US" sz="2000" dirty="0" smtClean="0"/>
              <a:t>most active user groups from Virginia (UVA, W&amp;M, ODU, Hampton University)</a:t>
            </a:r>
          </a:p>
        </p:txBody>
      </p:sp>
      <p:pic>
        <p:nvPicPr>
          <p:cNvPr id="7172" name="Picture 4" descr="Bodmankids7"/>
          <p:cNvPicPr>
            <a:picLocks noChangeAspect="1" noChangeArrowheads="1"/>
          </p:cNvPicPr>
          <p:nvPr/>
        </p:nvPicPr>
        <p:blipFill>
          <a:blip r:embed="rId3" cstate="print"/>
          <a:srcRect/>
          <a:stretch>
            <a:fillRect/>
          </a:stretch>
        </p:blipFill>
        <p:spPr bwMode="auto">
          <a:xfrm>
            <a:off x="6324600" y="1447800"/>
            <a:ext cx="2514600" cy="1785938"/>
          </a:xfrm>
          <a:prstGeom prst="rect">
            <a:avLst/>
          </a:prstGeom>
          <a:noFill/>
          <a:ln w="9525">
            <a:noFill/>
            <a:miter lim="800000"/>
            <a:headEnd/>
            <a:tailEnd/>
          </a:ln>
        </p:spPr>
      </p:pic>
      <p:pic>
        <p:nvPicPr>
          <p:cNvPr id="7173" name="Picture 5" descr="Bodman CD1announcement"/>
          <p:cNvPicPr>
            <a:picLocks noChangeAspect="1" noChangeArrowheads="1"/>
          </p:cNvPicPr>
          <p:nvPr/>
        </p:nvPicPr>
        <p:blipFill>
          <a:blip r:embed="rId4" cstate="print"/>
          <a:srcRect/>
          <a:stretch>
            <a:fillRect/>
          </a:stretch>
        </p:blipFill>
        <p:spPr bwMode="auto">
          <a:xfrm>
            <a:off x="7086600" y="228600"/>
            <a:ext cx="2057400" cy="1366838"/>
          </a:xfrm>
          <a:prstGeom prst="rect">
            <a:avLst/>
          </a:prstGeom>
          <a:noFill/>
          <a:ln w="9525">
            <a:noFill/>
            <a:miter lim="800000"/>
            <a:headEnd/>
            <a:tailEnd/>
          </a:ln>
        </p:spPr>
      </p:pic>
      <p:sp>
        <p:nvSpPr>
          <p:cNvPr id="7174" name="Text Box 6"/>
          <p:cNvSpPr txBox="1">
            <a:spLocks noChangeArrowheads="1"/>
          </p:cNvSpPr>
          <p:nvPr/>
        </p:nvSpPr>
        <p:spPr bwMode="auto">
          <a:xfrm>
            <a:off x="6324600" y="3200400"/>
            <a:ext cx="2819400" cy="1169988"/>
          </a:xfrm>
          <a:prstGeom prst="rect">
            <a:avLst/>
          </a:prstGeom>
          <a:noFill/>
          <a:ln w="9525">
            <a:noFill/>
            <a:miter lim="800000"/>
            <a:headEnd/>
            <a:tailEnd/>
          </a:ln>
        </p:spPr>
        <p:txBody>
          <a:bodyPr>
            <a:spAutoFit/>
          </a:bodyPr>
          <a:lstStyle/>
          <a:p>
            <a:pPr>
              <a:spcBef>
                <a:spcPct val="50000"/>
              </a:spcBef>
            </a:pPr>
            <a:r>
              <a:rPr lang="en-US" sz="1400" i="1"/>
              <a:t>Department of Energy Secretary Samuel Bodman announces DOE approval of JLab 12 GeV Upgrade and interacts with students in the BEAMS program during a visit to Jefferson Lab.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Snapshot</a:t>
            </a:r>
            <a:endParaRPr lang="en-US" dirty="0" smtClean="0"/>
          </a:p>
        </p:txBody>
      </p:sp>
      <p:sp>
        <p:nvSpPr>
          <p:cNvPr id="8195" name="Rectangle 3"/>
          <p:cNvSpPr>
            <a:spLocks noGrp="1" noChangeArrowheads="1"/>
          </p:cNvSpPr>
          <p:nvPr>
            <p:ph type="body" idx="1"/>
          </p:nvPr>
        </p:nvSpPr>
        <p:spPr>
          <a:xfrm>
            <a:off x="152400" y="990600"/>
            <a:ext cx="8229600" cy="5059363"/>
          </a:xfrm>
        </p:spPr>
        <p:txBody>
          <a:bodyPr/>
          <a:lstStyle/>
          <a:p>
            <a:pPr marL="914400" indent="-514350" eaLnBrk="1" hangingPunct="1">
              <a:spcBef>
                <a:spcPct val="75000"/>
              </a:spcBef>
              <a:buFontTx/>
              <a:buNone/>
              <a:tabLst>
                <a:tab pos="457200" algn="l"/>
              </a:tabLst>
            </a:pPr>
            <a:r>
              <a:rPr lang="en-US" sz="2000" dirty="0" smtClean="0"/>
              <a:t>Results</a:t>
            </a:r>
          </a:p>
          <a:p>
            <a:pPr marL="914400" indent="-514350" eaLnBrk="1" hangingPunct="1">
              <a:spcBef>
                <a:spcPct val="75000"/>
              </a:spcBef>
              <a:tabLst>
                <a:tab pos="457200" algn="l"/>
              </a:tabLst>
            </a:pPr>
            <a:r>
              <a:rPr lang="en-US" sz="2000" dirty="0" smtClean="0"/>
              <a:t>Nearly 1/3 of all Ph.D.s awarded in the U.S. in Nuclear Physics are based on  </a:t>
            </a:r>
            <a:r>
              <a:rPr lang="en-US" sz="2000" dirty="0" err="1" smtClean="0"/>
              <a:t>JLab</a:t>
            </a:r>
            <a:r>
              <a:rPr lang="en-US" sz="2000" dirty="0" smtClean="0"/>
              <a:t> research </a:t>
            </a:r>
          </a:p>
          <a:p>
            <a:pPr marL="914400" indent="-514350" eaLnBrk="1" hangingPunct="1">
              <a:spcBef>
                <a:spcPct val="75000"/>
              </a:spcBef>
              <a:tabLst>
                <a:tab pos="457200" algn="l"/>
              </a:tabLst>
            </a:pPr>
            <a:r>
              <a:rPr lang="en-US" sz="2000" dirty="0" smtClean="0"/>
              <a:t>More than 200 visiting scientists work at the Lab </a:t>
            </a:r>
            <a:r>
              <a:rPr lang="en-US" sz="2000" dirty="0" smtClean="0"/>
              <a:t>daily</a:t>
            </a:r>
          </a:p>
          <a:p>
            <a:pPr marL="914400" indent="-514350" eaLnBrk="1" hangingPunct="1">
              <a:spcBef>
                <a:spcPct val="75000"/>
              </a:spcBef>
              <a:tabLst>
                <a:tab pos="457200" algn="l"/>
              </a:tabLst>
            </a:pPr>
            <a:r>
              <a:rPr lang="en-US" sz="2000" dirty="0" smtClean="0"/>
              <a:t>More than 150 nuclear physics experiments have been completely run using CEBAF.</a:t>
            </a:r>
            <a:endParaRPr lang="en-US" sz="2000" dirty="0" smtClean="0"/>
          </a:p>
        </p:txBody>
      </p:sp>
      <p:pic>
        <p:nvPicPr>
          <p:cNvPr id="8196" name="Picture 4" descr="ARC Building 2PC"/>
          <p:cNvPicPr>
            <a:picLocks noChangeAspect="1" noChangeArrowheads="1"/>
          </p:cNvPicPr>
          <p:nvPr/>
        </p:nvPicPr>
        <p:blipFill>
          <a:blip r:embed="rId3"/>
          <a:srcRect/>
          <a:stretch>
            <a:fillRect/>
          </a:stretch>
        </p:blipFill>
        <p:spPr bwMode="auto">
          <a:xfrm>
            <a:off x="5410200" y="3429000"/>
            <a:ext cx="3200400" cy="2008188"/>
          </a:xfrm>
          <a:prstGeom prst="rect">
            <a:avLst/>
          </a:prstGeom>
          <a:noFill/>
          <a:ln w="9525">
            <a:noFill/>
            <a:miter lim="800000"/>
            <a:headEnd/>
            <a:tailEnd/>
          </a:ln>
        </p:spPr>
      </p:pic>
      <p:sp>
        <p:nvSpPr>
          <p:cNvPr id="8197" name="Text Box 5"/>
          <p:cNvSpPr txBox="1">
            <a:spLocks noChangeArrowheads="1"/>
          </p:cNvSpPr>
          <p:nvPr/>
        </p:nvSpPr>
        <p:spPr bwMode="auto">
          <a:xfrm rot="10800000" flipV="1">
            <a:off x="5486400" y="5486400"/>
            <a:ext cx="3276600" cy="738188"/>
          </a:xfrm>
          <a:prstGeom prst="rect">
            <a:avLst/>
          </a:prstGeom>
          <a:noFill/>
          <a:ln w="9525">
            <a:noFill/>
            <a:miter lim="800000"/>
            <a:headEnd/>
            <a:tailEnd/>
          </a:ln>
        </p:spPr>
        <p:txBody>
          <a:bodyPr>
            <a:spAutoFit/>
          </a:bodyPr>
          <a:lstStyle/>
          <a:p>
            <a:pPr>
              <a:spcBef>
                <a:spcPct val="50000"/>
              </a:spcBef>
            </a:pPr>
            <a:r>
              <a:rPr lang="en-US" sz="1400" i="1"/>
              <a:t>The Applied Research Center, built by the City of Newport News, serves as an incubator for JLab-related technologies.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0"/>
            <a:ext cx="8839200" cy="762000"/>
          </a:xfrm>
        </p:spPr>
        <p:txBody>
          <a:bodyPr/>
          <a:lstStyle/>
          <a:p>
            <a:pPr algn="l" eaLnBrk="1" hangingPunct="1"/>
            <a:r>
              <a:rPr lang="en-US" dirty="0" smtClean="0"/>
              <a:t> Snapshot </a:t>
            </a:r>
          </a:p>
        </p:txBody>
      </p:sp>
      <p:sp>
        <p:nvSpPr>
          <p:cNvPr id="9219" name="Rectangle 3"/>
          <p:cNvSpPr>
            <a:spLocks noGrp="1" noChangeArrowheads="1"/>
          </p:cNvSpPr>
          <p:nvPr>
            <p:ph type="body" idx="1"/>
          </p:nvPr>
        </p:nvSpPr>
        <p:spPr>
          <a:xfrm>
            <a:off x="76200" y="1722438"/>
            <a:ext cx="9067800" cy="5135562"/>
          </a:xfrm>
        </p:spPr>
        <p:txBody>
          <a:bodyPr/>
          <a:lstStyle/>
          <a:p>
            <a:pPr marL="914400" indent="-514350" eaLnBrk="1" hangingPunct="1">
              <a:spcBef>
                <a:spcPct val="75000"/>
              </a:spcBef>
              <a:buFontTx/>
              <a:buNone/>
              <a:tabLst>
                <a:tab pos="457200" algn="l"/>
              </a:tabLst>
            </a:pPr>
            <a:r>
              <a:rPr lang="en-US" sz="1800" dirty="0" smtClean="0"/>
              <a:t>Applications/Spinoffs</a:t>
            </a:r>
          </a:p>
          <a:p>
            <a:pPr marL="914400" indent="-514350" eaLnBrk="1" hangingPunct="1">
              <a:spcBef>
                <a:spcPct val="75000"/>
              </a:spcBef>
              <a:tabLst>
                <a:tab pos="457200" algn="l"/>
              </a:tabLst>
            </a:pPr>
            <a:r>
              <a:rPr lang="en-US" sz="1800" dirty="0" smtClean="0"/>
              <a:t>World class medical imaging effort with applications for breast cancer detection, prostate imaging, live small animal imaging for biological research, and high resolution lung imaging (Ex: Identification of cystic fibrosis gene)</a:t>
            </a:r>
          </a:p>
          <a:p>
            <a:pPr marL="914400" indent="-514350" eaLnBrk="1" hangingPunct="1">
              <a:spcBef>
                <a:spcPct val="75000"/>
              </a:spcBef>
              <a:tabLst>
                <a:tab pos="457200" algn="l"/>
              </a:tabLst>
            </a:pPr>
            <a:r>
              <a:rPr lang="en-US" sz="1800" dirty="0" smtClean="0"/>
              <a:t>More than 80 patents awarded to </a:t>
            </a:r>
            <a:r>
              <a:rPr lang="en-US" sz="1800" dirty="0" err="1" smtClean="0"/>
              <a:t>JLab</a:t>
            </a:r>
            <a:r>
              <a:rPr lang="en-US" sz="1800" dirty="0" smtClean="0"/>
              <a:t> staff</a:t>
            </a:r>
          </a:p>
          <a:p>
            <a:pPr marL="2800350" lvl="4" eaLnBrk="1" hangingPunct="1">
              <a:spcBef>
                <a:spcPct val="75000"/>
              </a:spcBef>
              <a:buFontTx/>
              <a:buNone/>
              <a:tabLst>
                <a:tab pos="457200" algn="l"/>
              </a:tabLst>
            </a:pPr>
            <a:r>
              <a:rPr lang="en-US" sz="1800" dirty="0" smtClean="0"/>
              <a:t>    Free Electron Laser recognized by 2005 R&amp;D 100 Award</a:t>
            </a:r>
          </a:p>
          <a:p>
            <a:pPr marL="914400" indent="-514350" eaLnBrk="1" hangingPunct="1">
              <a:spcBef>
                <a:spcPct val="0"/>
              </a:spcBef>
              <a:buFontTx/>
              <a:buNone/>
              <a:tabLst>
                <a:tab pos="457200" algn="l"/>
              </a:tabLst>
            </a:pPr>
            <a:r>
              <a:rPr lang="en-US" sz="1800" dirty="0" smtClean="0"/>
              <a:t>			  	 -  Other: </a:t>
            </a:r>
            <a:r>
              <a:rPr lang="en-US" sz="1800" b="1" i="1" dirty="0" smtClean="0"/>
              <a:t> </a:t>
            </a:r>
            <a:r>
              <a:rPr lang="en-US" sz="1800" dirty="0" smtClean="0"/>
              <a:t>Defense, Materials, Nanotechnology, Bioscience</a:t>
            </a:r>
          </a:p>
          <a:p>
            <a:pPr marL="914400" indent="-514350" eaLnBrk="1" hangingPunct="1">
              <a:spcBef>
                <a:spcPct val="75000"/>
              </a:spcBef>
              <a:buFontTx/>
              <a:buNone/>
              <a:tabLst>
                <a:tab pos="457200" algn="l"/>
              </a:tabLst>
            </a:pPr>
            <a:r>
              <a:rPr lang="en-US" sz="1800" dirty="0" smtClean="0"/>
              <a:t>			              </a:t>
            </a:r>
            <a:r>
              <a:rPr lang="en-US" sz="1800" dirty="0" err="1" smtClean="0"/>
              <a:t>Dilon</a:t>
            </a:r>
            <a:r>
              <a:rPr lang="en-US" sz="1800" dirty="0" smtClean="0"/>
              <a:t> Technologies,  a start-up company, is 				producing  new type of mammography camera 			featured on ABC Evening News (October 23, 2006)	</a:t>
            </a:r>
          </a:p>
        </p:txBody>
      </p:sp>
      <p:pic>
        <p:nvPicPr>
          <p:cNvPr id="9220" name="Picture 4" descr="Dilon6800pc"/>
          <p:cNvPicPr>
            <a:picLocks noChangeAspect="1" noChangeArrowheads="1"/>
          </p:cNvPicPr>
          <p:nvPr/>
        </p:nvPicPr>
        <p:blipFill>
          <a:blip r:embed="rId3"/>
          <a:srcRect/>
          <a:stretch>
            <a:fillRect/>
          </a:stretch>
        </p:blipFill>
        <p:spPr bwMode="auto">
          <a:xfrm>
            <a:off x="228600" y="3810000"/>
            <a:ext cx="2362200" cy="2051050"/>
          </a:xfrm>
          <a:prstGeom prst="rect">
            <a:avLst/>
          </a:prstGeom>
          <a:noFill/>
          <a:ln w="9525">
            <a:noFill/>
            <a:miter lim="800000"/>
            <a:headEnd/>
            <a:tailEnd/>
          </a:ln>
        </p:spPr>
      </p:pic>
      <p:pic>
        <p:nvPicPr>
          <p:cNvPr id="9221" name="Picture 5" descr="firemen_lungs2"/>
          <p:cNvPicPr>
            <a:picLocks noChangeAspect="1" noChangeArrowheads="1"/>
          </p:cNvPicPr>
          <p:nvPr/>
        </p:nvPicPr>
        <p:blipFill>
          <a:blip r:embed="rId4"/>
          <a:srcRect/>
          <a:stretch>
            <a:fillRect/>
          </a:stretch>
        </p:blipFill>
        <p:spPr bwMode="auto">
          <a:xfrm>
            <a:off x="5334000" y="0"/>
            <a:ext cx="3810000" cy="1701800"/>
          </a:xfrm>
          <a:prstGeom prst="rect">
            <a:avLst/>
          </a:prstGeom>
          <a:noFill/>
          <a:ln w="9525">
            <a:noFill/>
            <a:miter lim="800000"/>
            <a:headEnd/>
            <a:tailEnd/>
          </a:ln>
        </p:spPr>
      </p:pic>
      <p:sp>
        <p:nvSpPr>
          <p:cNvPr id="9222" name="Text Box 6"/>
          <p:cNvSpPr txBox="1">
            <a:spLocks noChangeArrowheads="1"/>
          </p:cNvSpPr>
          <p:nvPr/>
        </p:nvSpPr>
        <p:spPr bwMode="auto">
          <a:xfrm>
            <a:off x="5181600" y="1676400"/>
            <a:ext cx="4114800" cy="523875"/>
          </a:xfrm>
          <a:prstGeom prst="rect">
            <a:avLst/>
          </a:prstGeom>
          <a:noFill/>
          <a:ln w="9525">
            <a:noFill/>
            <a:miter lim="800000"/>
            <a:headEnd/>
            <a:tailEnd/>
          </a:ln>
        </p:spPr>
        <p:txBody>
          <a:bodyPr>
            <a:spAutoFit/>
          </a:bodyPr>
          <a:lstStyle/>
          <a:p>
            <a:pPr>
              <a:spcBef>
                <a:spcPct val="50000"/>
              </a:spcBef>
            </a:pPr>
            <a:r>
              <a:rPr lang="en-US" sz="1400" i="1"/>
              <a:t>High resolution image of lungs made possible by Nuclear Physics target technology.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Free-Electron Laser (FEL) </a:t>
            </a:r>
          </a:p>
        </p:txBody>
      </p:sp>
      <p:sp>
        <p:nvSpPr>
          <p:cNvPr id="10243" name="Rectangle 3"/>
          <p:cNvSpPr>
            <a:spLocks noGrp="1" noChangeArrowheads="1"/>
          </p:cNvSpPr>
          <p:nvPr>
            <p:ph type="body" idx="1"/>
          </p:nvPr>
        </p:nvSpPr>
        <p:spPr>
          <a:xfrm>
            <a:off x="0" y="1265238"/>
            <a:ext cx="7467600" cy="5059362"/>
          </a:xfrm>
        </p:spPr>
        <p:txBody>
          <a:bodyPr/>
          <a:lstStyle/>
          <a:p>
            <a:pPr marL="457200" indent="-228600" eaLnBrk="1" hangingPunct="1">
              <a:spcBef>
                <a:spcPct val="0"/>
              </a:spcBef>
              <a:buFontTx/>
              <a:buNone/>
              <a:tabLst>
                <a:tab pos="457200" algn="l"/>
              </a:tabLst>
            </a:pPr>
            <a:endParaRPr lang="en-US" sz="1800" smtClean="0"/>
          </a:p>
          <a:p>
            <a:pPr marL="457200" indent="-228600" eaLnBrk="1" hangingPunct="1">
              <a:spcBef>
                <a:spcPct val="0"/>
              </a:spcBef>
              <a:buFontTx/>
              <a:buNone/>
              <a:tabLst>
                <a:tab pos="457200" algn="l"/>
              </a:tabLst>
            </a:pPr>
            <a:endParaRPr lang="en-US" sz="1800" smtClean="0"/>
          </a:p>
          <a:p>
            <a:pPr marL="457200" indent="-228600" eaLnBrk="1" hangingPunct="1">
              <a:spcBef>
                <a:spcPct val="0"/>
              </a:spcBef>
              <a:buFontTx/>
              <a:buNone/>
              <a:tabLst>
                <a:tab pos="457200" algn="l"/>
              </a:tabLst>
            </a:pPr>
            <a:endParaRPr lang="en-US" sz="1800" smtClean="0"/>
          </a:p>
          <a:p>
            <a:pPr marL="457200" indent="-228600" eaLnBrk="1" hangingPunct="1">
              <a:spcBef>
                <a:spcPct val="0"/>
              </a:spcBef>
              <a:buFontTx/>
              <a:buNone/>
              <a:tabLst>
                <a:tab pos="457200" algn="l"/>
              </a:tabLst>
            </a:pPr>
            <a:endParaRPr lang="en-US" sz="1800" smtClean="0"/>
          </a:p>
          <a:p>
            <a:pPr marL="457200" indent="-228600" eaLnBrk="1" hangingPunct="1">
              <a:spcBef>
                <a:spcPct val="0"/>
              </a:spcBef>
              <a:buFontTx/>
              <a:buNone/>
              <a:tabLst>
                <a:tab pos="457200" algn="l"/>
              </a:tabLst>
            </a:pPr>
            <a:endParaRPr lang="en-US" sz="1800" smtClean="0"/>
          </a:p>
          <a:p>
            <a:pPr marL="457200" indent="-228600" eaLnBrk="1" hangingPunct="1">
              <a:spcBef>
                <a:spcPct val="0"/>
              </a:spcBef>
              <a:buFontTx/>
              <a:buNone/>
              <a:tabLst>
                <a:tab pos="457200" algn="l"/>
              </a:tabLst>
            </a:pPr>
            <a:endParaRPr lang="en-US" sz="1800" smtClean="0"/>
          </a:p>
          <a:p>
            <a:pPr marL="457200" indent="-228600" eaLnBrk="1" hangingPunct="1">
              <a:spcBef>
                <a:spcPct val="0"/>
              </a:spcBef>
              <a:buFontTx/>
              <a:buNone/>
              <a:tabLst>
                <a:tab pos="457200" algn="l"/>
              </a:tabLst>
            </a:pPr>
            <a:endParaRPr lang="en-US" sz="1800" smtClean="0"/>
          </a:p>
          <a:p>
            <a:pPr marL="457200" indent="-228600" eaLnBrk="1" hangingPunct="1">
              <a:spcBef>
                <a:spcPct val="0"/>
              </a:spcBef>
              <a:buFontTx/>
              <a:buNone/>
              <a:tabLst>
                <a:tab pos="457200" algn="l"/>
              </a:tabLst>
            </a:pPr>
            <a:endParaRPr lang="en-US" sz="1800" smtClean="0"/>
          </a:p>
          <a:p>
            <a:pPr marL="457200" indent="-228600" eaLnBrk="1" hangingPunct="1">
              <a:spcBef>
                <a:spcPct val="0"/>
              </a:spcBef>
              <a:buFontTx/>
              <a:buNone/>
              <a:tabLst>
                <a:tab pos="457200" algn="l"/>
              </a:tabLst>
            </a:pPr>
            <a:endParaRPr lang="en-US" sz="1800" smtClean="0"/>
          </a:p>
          <a:p>
            <a:pPr marL="457200" indent="-228600" eaLnBrk="1" hangingPunct="1">
              <a:spcBef>
                <a:spcPct val="0"/>
              </a:spcBef>
              <a:buFontTx/>
              <a:buNone/>
              <a:tabLst>
                <a:tab pos="457200" algn="l"/>
              </a:tabLst>
            </a:pPr>
            <a:endParaRPr lang="en-US" sz="1800" smtClean="0"/>
          </a:p>
          <a:p>
            <a:pPr marL="457200" indent="-228600" eaLnBrk="1" hangingPunct="1">
              <a:spcBef>
                <a:spcPct val="0"/>
              </a:spcBef>
              <a:buFontTx/>
              <a:buNone/>
              <a:tabLst>
                <a:tab pos="457200" algn="l"/>
              </a:tabLst>
            </a:pPr>
            <a:endParaRPr lang="en-US" sz="1800" smtClean="0"/>
          </a:p>
          <a:p>
            <a:pPr marL="457200" indent="-228600" eaLnBrk="1" hangingPunct="1">
              <a:spcBef>
                <a:spcPct val="0"/>
              </a:spcBef>
              <a:buFontTx/>
              <a:buNone/>
              <a:tabLst>
                <a:tab pos="457200" algn="l"/>
              </a:tabLst>
            </a:pPr>
            <a:endParaRPr lang="en-US" sz="1800" smtClean="0"/>
          </a:p>
          <a:p>
            <a:pPr marL="457200" indent="-228600" eaLnBrk="1" hangingPunct="1">
              <a:spcBef>
                <a:spcPct val="0"/>
              </a:spcBef>
              <a:buFontTx/>
              <a:buNone/>
              <a:tabLst>
                <a:tab pos="457200" algn="l"/>
              </a:tabLst>
            </a:pPr>
            <a:endParaRPr lang="en-US" sz="1800" smtClean="0"/>
          </a:p>
          <a:p>
            <a:pPr marL="457200" indent="-228600" eaLnBrk="1" hangingPunct="1">
              <a:spcBef>
                <a:spcPct val="0"/>
              </a:spcBef>
              <a:buFontTx/>
              <a:buNone/>
              <a:tabLst>
                <a:tab pos="457200" algn="l"/>
              </a:tabLst>
            </a:pPr>
            <a:endParaRPr lang="en-US" sz="1800" smtClean="0"/>
          </a:p>
          <a:p>
            <a:pPr marL="457200" indent="-228600" eaLnBrk="1" hangingPunct="1">
              <a:spcBef>
                <a:spcPct val="0"/>
              </a:spcBef>
              <a:buFontTx/>
              <a:buNone/>
              <a:tabLst>
                <a:tab pos="457200" algn="l"/>
              </a:tabLst>
            </a:pPr>
            <a:endParaRPr lang="en-US" sz="1800" smtClean="0"/>
          </a:p>
          <a:p>
            <a:pPr marL="457200" indent="-228600" eaLnBrk="1" hangingPunct="1">
              <a:spcBef>
                <a:spcPct val="0"/>
              </a:spcBef>
              <a:buFontTx/>
              <a:buNone/>
              <a:tabLst>
                <a:tab pos="457200" algn="l"/>
              </a:tabLst>
            </a:pPr>
            <a:endParaRPr lang="en-US" sz="1800" smtClean="0"/>
          </a:p>
          <a:p>
            <a:pPr marL="457200" indent="-228600" eaLnBrk="1" hangingPunct="1">
              <a:spcBef>
                <a:spcPct val="0"/>
              </a:spcBef>
              <a:buFontTx/>
              <a:buNone/>
              <a:tabLst>
                <a:tab pos="457200" algn="l"/>
              </a:tabLst>
            </a:pPr>
            <a:r>
              <a:rPr lang="en-US" sz="1800" smtClean="0"/>
              <a:t>With Energy-Recovery Linear Accelerator (ERL) design</a:t>
            </a:r>
          </a:p>
        </p:txBody>
      </p:sp>
      <p:pic>
        <p:nvPicPr>
          <p:cNvPr id="10244" name="Picture 2"/>
          <p:cNvPicPr>
            <a:picLocks noChangeAspect="1" noChangeArrowheads="1"/>
          </p:cNvPicPr>
          <p:nvPr/>
        </p:nvPicPr>
        <p:blipFill>
          <a:blip r:embed="rId3"/>
          <a:srcRect/>
          <a:stretch>
            <a:fillRect/>
          </a:stretch>
        </p:blipFill>
        <p:spPr bwMode="auto">
          <a:xfrm>
            <a:off x="228600" y="1295400"/>
            <a:ext cx="8496300" cy="4267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TotalTime>
  <Words>655</Words>
  <Application>Microsoft Office PowerPoint</Application>
  <PresentationFormat>On-screen Show (4:3)</PresentationFormat>
  <Paragraphs>100</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Jefferson Lab Overview</vt:lpstr>
      <vt:lpstr>Background</vt:lpstr>
      <vt:lpstr>   </vt:lpstr>
      <vt:lpstr>  </vt:lpstr>
      <vt:lpstr>Slide 5</vt:lpstr>
      <vt:lpstr> Snapshot</vt:lpstr>
      <vt:lpstr>Snapshot</vt:lpstr>
      <vt:lpstr> Snapshot </vt:lpstr>
      <vt:lpstr>Free-Electron Laser (FEL) </vt:lpstr>
      <vt:lpstr>The Future</vt:lpstr>
      <vt:lpstr>The End</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 Beth Stewart</dc:creator>
  <cp:lastModifiedBy>magaldi</cp:lastModifiedBy>
  <cp:revision>39</cp:revision>
  <dcterms:created xsi:type="dcterms:W3CDTF">2006-11-03T16:11:48Z</dcterms:created>
  <dcterms:modified xsi:type="dcterms:W3CDTF">2009-06-02T12:13:52Z</dcterms:modified>
</cp:coreProperties>
</file>